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9" r:id="rId2"/>
    <p:sldId id="256" r:id="rId3"/>
    <p:sldId id="266" r:id="rId4"/>
    <p:sldId id="267" r:id="rId5"/>
    <p:sldId id="273" r:id="rId6"/>
    <p:sldId id="268" r:id="rId7"/>
    <p:sldId id="269" r:id="rId8"/>
    <p:sldId id="270" r:id="rId9"/>
    <p:sldId id="271" r:id="rId10"/>
    <p:sldId id="272" r:id="rId11"/>
    <p:sldId id="260" r:id="rId12"/>
    <p:sldId id="257" r:id="rId13"/>
    <p:sldId id="277" r:id="rId14"/>
    <p:sldId id="278" r:id="rId15"/>
    <p:sldId id="295" r:id="rId16"/>
    <p:sldId id="296" r:id="rId17"/>
    <p:sldId id="275" r:id="rId18"/>
    <p:sldId id="276" r:id="rId19"/>
    <p:sldId id="281" r:id="rId20"/>
    <p:sldId id="280" r:id="rId21"/>
    <p:sldId id="282" r:id="rId22"/>
    <p:sldId id="283" r:id="rId23"/>
    <p:sldId id="285" r:id="rId24"/>
    <p:sldId id="284" r:id="rId25"/>
    <p:sldId id="286" r:id="rId26"/>
    <p:sldId id="287" r:id="rId27"/>
    <p:sldId id="289" r:id="rId28"/>
    <p:sldId id="288" r:id="rId29"/>
    <p:sldId id="291" r:id="rId30"/>
    <p:sldId id="290" r:id="rId31"/>
    <p:sldId id="292" r:id="rId32"/>
    <p:sldId id="294" r:id="rId33"/>
    <p:sldId id="293" r:id="rId34"/>
  </p:sldIdLst>
  <p:sldSz cx="17338675" cy="9753600"/>
  <p:notesSz cx="6858000" cy="9144000"/>
  <p:defaultTextStyle>
    <a:defPPr>
      <a:defRPr lang="en-US"/>
    </a:defPPr>
    <a:lvl1pPr marL="0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1pPr>
    <a:lvl2pPr marL="650184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2pPr>
    <a:lvl3pPr marL="1300368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3pPr>
    <a:lvl4pPr marL="1950552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4pPr>
    <a:lvl5pPr marL="2600736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5pPr>
    <a:lvl6pPr marL="3250921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6pPr>
    <a:lvl7pPr marL="3901105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7pPr>
    <a:lvl8pPr marL="4551289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8pPr>
    <a:lvl9pPr marL="5201473" algn="l" defTabSz="1300368" rtl="0" eaLnBrk="1" latinLnBrk="0" hangingPunct="1">
      <a:defRPr sz="25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9D536F-8012-4DFB-9714-52DC957860D9}">
          <p14:sldIdLst>
            <p14:sldId id="259"/>
            <p14:sldId id="256"/>
            <p14:sldId id="266"/>
            <p14:sldId id="267"/>
            <p14:sldId id="273"/>
            <p14:sldId id="268"/>
            <p14:sldId id="269"/>
            <p14:sldId id="270"/>
            <p14:sldId id="271"/>
            <p14:sldId id="272"/>
            <p14:sldId id="260"/>
            <p14:sldId id="257"/>
            <p14:sldId id="277"/>
            <p14:sldId id="278"/>
            <p14:sldId id="295"/>
            <p14:sldId id="296"/>
            <p14:sldId id="275"/>
            <p14:sldId id="276"/>
            <p14:sldId id="281"/>
            <p14:sldId id="280"/>
            <p14:sldId id="282"/>
            <p14:sldId id="283"/>
            <p14:sldId id="285"/>
            <p14:sldId id="284"/>
            <p14:sldId id="286"/>
            <p14:sldId id="287"/>
            <p14:sldId id="289"/>
            <p14:sldId id="288"/>
            <p14:sldId id="291"/>
            <p14:sldId id="290"/>
            <p14:sldId id="292"/>
            <p14:sldId id="294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00F"/>
    <a:srgbClr val="00C500"/>
    <a:srgbClr val="1E64C8"/>
    <a:srgbClr val="EBF0E7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94" autoAdjust="0"/>
  </p:normalViewPr>
  <p:slideViewPr>
    <p:cSldViewPr snapToGrid="0" showGuides="1">
      <p:cViewPr varScale="1">
        <p:scale>
          <a:sx n="81" d="100"/>
          <a:sy n="81" d="100"/>
        </p:scale>
        <p:origin x="450" y="90"/>
      </p:cViewPr>
      <p:guideLst>
        <p:guide orient="horz" pos="3072"/>
        <p:guide pos="54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80C0C-85DF-417F-8238-DB0D15743621}" type="datetimeFigureOut">
              <a:rPr lang="en-GB" smtClean="0"/>
              <a:t>22/03/2021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A0A48-EDB1-4AFE-B1B7-10CE2A4164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06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A0A48-EDB1-4AFE-B1B7-10CE2A41649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70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rpor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64F84-246C-4657-8172-1E2969D0F603}" type="datetime1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Logo Large 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747" y="2283675"/>
            <a:ext cx="4800610" cy="41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36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291074" y="228600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283414" y="6874716"/>
            <a:ext cx="15191026" cy="583200"/>
          </a:xfrm>
        </p:spPr>
        <p:txBody>
          <a:bodyPr>
            <a:normAutofit/>
          </a:bodyPr>
          <a:lstStyle>
            <a:lvl1pPr marL="0" indent="0" algn="l">
              <a:lnSpc>
                <a:spcPts val="3600"/>
              </a:lnSpc>
              <a:buNone/>
              <a:defRPr sz="3000">
                <a:solidFill>
                  <a:srgbClr val="FFD200"/>
                </a:solidFill>
              </a:defRPr>
            </a:lvl1pPr>
            <a:lvl2pPr marL="650184" indent="0" algn="ctr">
              <a:buNone/>
              <a:defRPr sz="2844"/>
            </a:lvl2pPr>
            <a:lvl3pPr marL="1300368" indent="0" algn="ctr">
              <a:buNone/>
              <a:defRPr sz="2560"/>
            </a:lvl3pPr>
            <a:lvl4pPr marL="1950552" indent="0" algn="ctr">
              <a:buNone/>
              <a:defRPr sz="2275"/>
            </a:lvl4pPr>
            <a:lvl5pPr marL="2600736" indent="0" algn="ctr">
              <a:buNone/>
              <a:defRPr sz="2275"/>
            </a:lvl5pPr>
            <a:lvl6pPr marL="3250921" indent="0" algn="ctr">
              <a:buNone/>
              <a:defRPr sz="2275"/>
            </a:lvl6pPr>
            <a:lvl7pPr marL="3901105" indent="0" algn="ctr">
              <a:buNone/>
              <a:defRPr sz="2275"/>
            </a:lvl7pPr>
            <a:lvl8pPr marL="4551289" indent="0" algn="ctr">
              <a:buNone/>
              <a:defRPr sz="2275"/>
            </a:lvl8pPr>
            <a:lvl9pPr marL="5201473" indent="0" algn="ctr">
              <a:buNone/>
              <a:defRPr sz="2275"/>
            </a:lvl9pPr>
          </a:lstStyle>
          <a:p>
            <a:r>
              <a:rPr lang="en-GB" noProof="0" dirty="0"/>
              <a:t>Click to add subtitle / presenter / date [</a:t>
            </a:r>
            <a:r>
              <a:rPr lang="en-GB" noProof="0" dirty="0" err="1"/>
              <a:t>dd</a:t>
            </a:r>
            <a:r>
              <a:rPr lang="en-GB" noProof="0" dirty="0"/>
              <a:t>-mm-</a:t>
            </a:r>
            <a:r>
              <a:rPr lang="en-GB" noProof="0" dirty="0" err="1"/>
              <a:t>yyyy</a:t>
            </a:r>
            <a:r>
              <a:rPr lang="en-GB" noProof="0" dirty="0"/>
              <a:t>]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6408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2004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1</a:t>
            </a: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713200" y="8366400"/>
            <a:ext cx="2286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2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82296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3</a:t>
            </a:r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46000" y="8366400"/>
            <a:ext cx="2322000" cy="928800"/>
          </a:xfrm>
        </p:spPr>
        <p:txBody>
          <a:bodyPr/>
          <a:lstStyle>
            <a:lvl1pPr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Partner Logo 4</a:t>
            </a:r>
          </a:p>
        </p:txBody>
      </p:sp>
      <p:sp>
        <p:nvSpPr>
          <p:cNvPr id="16" name="Oranisation Placeholder"/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8580530" y="395008"/>
            <a:ext cx="8294400" cy="540000"/>
          </a:xfrm>
        </p:spPr>
        <p:txBody>
          <a:bodyPr anchor="b" anchorCtr="0">
            <a:normAutofit/>
          </a:bodyPr>
          <a:lstStyle>
            <a:lvl1pPr>
              <a:lnSpc>
                <a:spcPts val="1700"/>
              </a:lnSpc>
              <a:defRPr sz="1400" b="1" i="0" u="sng" cap="all" baseline="0">
                <a:solidFill>
                  <a:srgbClr val="1E64C8"/>
                </a:solidFill>
                <a:uFill>
                  <a:solidFill>
                    <a:schemeClr val="bg1"/>
                  </a:solidFill>
                </a:uFill>
              </a:defRPr>
            </a:lvl1pPr>
            <a:lvl2pPr marL="0" indent="0">
              <a:lnSpc>
                <a:spcPts val="1700"/>
              </a:lnSpc>
              <a:buNone/>
              <a:defRPr sz="1400" cap="all" baseline="0">
                <a:solidFill>
                  <a:srgbClr val="1E64C8"/>
                </a:solidFill>
              </a:defRPr>
            </a:lvl2pPr>
          </a:lstStyle>
          <a:p>
            <a:pPr lvl="0"/>
            <a:r>
              <a:rPr lang="en-GB" noProof="0" dirty="0"/>
              <a:t>Click to edit organisation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16424275" cy="78984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3246120"/>
            <a:ext cx="15183366" cy="4436316"/>
          </a:xfrm>
        </p:spPr>
        <p:txBody>
          <a:bodyPr anchor="b">
            <a:noAutofit/>
          </a:bodyPr>
          <a:lstStyle>
            <a:lvl1pPr algn="l">
              <a:lnSpc>
                <a:spcPts val="11000"/>
              </a:lnSpc>
              <a:defRPr sz="10000" u="sng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</a:defRPr>
            </a:lvl1pPr>
          </a:lstStyle>
          <a:p>
            <a:r>
              <a:rPr lang="en-GB" noProof="0" dirty="0"/>
              <a:t>Click to add chapter title</a:t>
            </a:r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7344000"/>
            <a:ext cx="15012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473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15699575" cy="6696000"/>
          </a:xfrm>
        </p:spPr>
        <p:txBody>
          <a:bodyPr/>
          <a:lstStyle>
            <a:lvl1pPr marL="536400" indent="-4500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1pPr>
            <a:lvl2pPr marL="1170000" indent="-450000">
              <a:lnSpc>
                <a:spcPct val="120000"/>
              </a:lnSpc>
              <a:defRPr/>
            </a:lvl2pPr>
            <a:lvl3pPr marL="1756800" indent="-450000" defTabSz="457200">
              <a:lnSpc>
                <a:spcPct val="120000"/>
              </a:lnSpc>
              <a:defRPr/>
            </a:lvl3pPr>
            <a:lvl4pPr marL="2329200" indent="-550800" defTabSz="457200">
              <a:lnSpc>
                <a:spcPct val="120000"/>
              </a:lnSpc>
              <a:defRPr/>
            </a:lvl4pPr>
            <a:lvl5pPr marL="2962800" indent="-442800" defTabSz="457200">
              <a:lnSpc>
                <a:spcPct val="120000"/>
              </a:lnSpc>
              <a:buFont typeface="Arial" panose="020B0604020202020204" pitchFamily="34" charset="0"/>
              <a:buChar char="̶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CCAF6-1686-4743-9124-83F33F1A0EA9}" type="datetime1">
              <a:rPr lang="en-GB" noProof="0" smtClean="0"/>
              <a:t>22/03/2021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8157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BF0-A618-4E69-83BB-0C41E08702AA}" type="datetime1">
              <a:rPr lang="en-GB" noProof="0" smtClean="0"/>
              <a:t>22/03/2021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0104438" y="1371918"/>
            <a:ext cx="6300000" cy="64980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5825" y="1194364"/>
            <a:ext cx="8442000" cy="6696000"/>
          </a:xfrm>
        </p:spPr>
        <p:txBody>
          <a:bodyPr/>
          <a:lstStyle>
            <a:lvl1pPr defTabSz="457200"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 defTabSz="457200">
              <a:lnSpc>
                <a:spcPct val="120000"/>
              </a:lnSpc>
              <a:defRPr/>
            </a:lvl3pPr>
            <a:lvl4pPr defTabSz="457200">
              <a:lnSpc>
                <a:spcPct val="120000"/>
              </a:lnSpc>
              <a:defRPr/>
            </a:lvl4pPr>
            <a:lvl5pPr defTabSz="457200">
              <a:lnSpc>
                <a:spcPct val="120000"/>
              </a:lnSpc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488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3E58-CDC3-4782-B82C-4D381C795B98}" type="datetime1">
              <a:rPr lang="en-GB" noProof="0" smtClean="0"/>
              <a:t>22/03/2021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2038" y="1371600"/>
            <a:ext cx="15480000" cy="6501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37451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65D1-804F-429B-83CD-3EFA8410E123}" type="datetime1">
              <a:rPr lang="en-GB" smtClean="0"/>
              <a:t>22/03/2021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vering Background"/>
          <p:cNvSpPr/>
          <p:nvPr userDrawn="1"/>
        </p:nvSpPr>
        <p:spPr>
          <a:xfrm>
            <a:off x="-1" y="0"/>
            <a:ext cx="17337600" cy="975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17337600" cy="9753600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294941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1393200"/>
            <a:ext cx="16424275" cy="6505200"/>
          </a:xfrm>
          <a:prstGeom prst="rect">
            <a:avLst/>
          </a:prstGeom>
          <a:solidFill>
            <a:srgbClr val="1E64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291074" y="1743240"/>
            <a:ext cx="15183366" cy="5769600"/>
          </a:xfrm>
        </p:spPr>
        <p:txBody>
          <a:bodyPr anchor="t" anchorCtr="0">
            <a:noAutofit/>
          </a:bodyPr>
          <a:lstStyle>
            <a:lvl1pPr algn="l">
              <a:lnSpc>
                <a:spcPts val="3500"/>
              </a:lnSpc>
              <a:defRPr sz="2500" u="none" cap="none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</a:defRPr>
            </a:lvl1pPr>
          </a:lstStyle>
          <a:p>
            <a:r>
              <a:rPr lang="en-GB" noProof="0" dirty="0"/>
              <a:t>Click to add presenters </a:t>
            </a:r>
            <a:r>
              <a:rPr lang="en-GB" noProof="0"/>
              <a:t>contact data</a:t>
            </a:r>
            <a:endParaRPr lang="en-GB" noProof="0" dirty="0"/>
          </a:p>
        </p:txBody>
      </p:sp>
      <p:sp>
        <p:nvSpPr>
          <p:cNvPr id="8" name="Titles positoning box" hidden="1"/>
          <p:cNvSpPr/>
          <p:nvPr userDrawn="1"/>
        </p:nvSpPr>
        <p:spPr>
          <a:xfrm>
            <a:off x="1371600" y="1828800"/>
            <a:ext cx="15012000" cy="59997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9215999" y="3095999"/>
            <a:ext cx="7257600" cy="1717969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social media names</a:t>
            </a:r>
            <a:endParaRPr lang="nl-NL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0"/>
            <a:ext cx="4179598" cy="13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5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118" y="136025"/>
            <a:ext cx="15705282" cy="8636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825" y="1194364"/>
            <a:ext cx="15699575" cy="669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72394" y="8948703"/>
            <a:ext cx="229792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BA3CA-1064-434F-B179-AB3B0298C0D6}" type="datetime1">
              <a:rPr lang="en-GB" noProof="0" smtClean="0"/>
              <a:t>22/03/2021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10236" y="8994423"/>
            <a:ext cx="8353564" cy="437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90520" y="8948703"/>
            <a:ext cx="9218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rgbClr val="1E64C8"/>
                </a:solidFill>
              </a:defRPr>
            </a:lvl1pPr>
          </a:lstStyle>
          <a:p>
            <a:fld id="{7AE184E0-0BD4-4705-A12B-9B71DDE63301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le positioning box" hidden="1"/>
          <p:cNvSpPr/>
          <p:nvPr userDrawn="1"/>
        </p:nvSpPr>
        <p:spPr>
          <a:xfrm>
            <a:off x="927265" y="367200"/>
            <a:ext cx="15480000" cy="463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ositoning box" hidden="1"/>
          <p:cNvSpPr/>
          <p:nvPr userDrawn="1"/>
        </p:nvSpPr>
        <p:spPr>
          <a:xfrm>
            <a:off x="927265" y="1584000"/>
            <a:ext cx="82296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ogo positioning box" hidden="1"/>
          <p:cNvSpPr/>
          <p:nvPr userDrawn="1"/>
        </p:nvSpPr>
        <p:spPr>
          <a:xfrm flipV="1">
            <a:off x="928800" y="7878842"/>
            <a:ext cx="15478465" cy="14163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ositoning box" hidden="1"/>
          <p:cNvSpPr/>
          <p:nvPr userDrawn="1"/>
        </p:nvSpPr>
        <p:spPr>
          <a:xfrm>
            <a:off x="9172105" y="1584000"/>
            <a:ext cx="914400" cy="630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ositoning box" hidden="1"/>
          <p:cNvSpPr/>
          <p:nvPr userDrawn="1"/>
        </p:nvSpPr>
        <p:spPr>
          <a:xfrm>
            <a:off x="10099369" y="1356360"/>
            <a:ext cx="6307895" cy="652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Logo EN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909180"/>
            <a:ext cx="2307600" cy="18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89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73" r:id="rId3"/>
    <p:sldLayoutId id="2147483662" r:id="rId4"/>
    <p:sldLayoutId id="2147483674" r:id="rId5"/>
    <p:sldLayoutId id="2147483666" r:id="rId6"/>
    <p:sldLayoutId id="2147483675" r:id="rId7"/>
    <p:sldLayoutId id="2147483676" r:id="rId8"/>
  </p:sldLayoutIdLst>
  <p:hf hdr="0" ftr="0" dt="0"/>
  <p:txStyles>
    <p:titleStyle>
      <a:lvl1pPr algn="l" defTabSz="1300368" rtl="0" eaLnBrk="1" latinLnBrk="0" hangingPunct="1">
        <a:lnSpc>
          <a:spcPct val="90000"/>
        </a:lnSpc>
        <a:spcBef>
          <a:spcPct val="0"/>
        </a:spcBef>
        <a:buNone/>
        <a:defRPr sz="5400" u="sng" kern="1200" cap="all" baseline="0">
          <a:solidFill>
            <a:srgbClr val="1E64C8"/>
          </a:solidFill>
          <a:uFill>
            <a:solidFill>
              <a:srgbClr val="1E64C8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360000" algn="l" defTabSz="4572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̶"/>
        <a:tabLst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45878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1450" indent="-541338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‒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325" indent="-1158875" algn="l" defTabSz="1300368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013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197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381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565" indent="-325092" algn="l" defTabSz="1300368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84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368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552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736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921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105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289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473" algn="l" defTabSz="1300368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telin.ugent.be/~dvhamme/computervisie_2020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telin.ugent.be/~dvhamme/computervisie_2020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50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Recognition based indoor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10</a:t>
            </a:fld>
            <a:endParaRPr lang="nl-BE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8241553" y="2276330"/>
            <a:ext cx="8956049" cy="638426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3" y="1257706"/>
            <a:ext cx="7059146" cy="39707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4086" y="7487693"/>
            <a:ext cx="3057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Eros -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Joseph </a:t>
            </a:r>
            <a:r>
              <a:rPr lang="en-US" sz="2500" dirty="0" err="1"/>
              <a:t>Paelinck</a:t>
            </a:r>
            <a:endParaRPr lang="en-US" sz="25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086" y="6122106"/>
            <a:ext cx="1905000" cy="23812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123765" y="2474260"/>
            <a:ext cx="818775" cy="1075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2"/>
            <a:endCxn id="22" idx="0"/>
          </p:cNvCxnSpPr>
          <p:nvPr/>
        </p:nvCxnSpPr>
        <p:spPr>
          <a:xfrm flipH="1">
            <a:off x="3941586" y="3550024"/>
            <a:ext cx="591567" cy="257208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</p:cNvCxnSpPr>
          <p:nvPr/>
        </p:nvCxnSpPr>
        <p:spPr>
          <a:xfrm flipV="1">
            <a:off x="4894086" y="3657601"/>
            <a:ext cx="9848147" cy="3655130"/>
          </a:xfrm>
          <a:prstGeom prst="straightConnector1">
            <a:avLst/>
          </a:prstGeom>
          <a:ln w="76200">
            <a:solidFill>
              <a:srgbClr val="FF0000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73788" y="7115152"/>
            <a:ext cx="391459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Localize the painting</a:t>
            </a:r>
          </a:p>
        </p:txBody>
      </p:sp>
    </p:spTree>
    <p:extLst>
      <p:ext uri="{BB962C8B-B14F-4D97-AF65-F5344CB8AC3E}">
        <p14:creationId xmlns:p14="http://schemas.microsoft.com/office/powerpoint/2010/main" val="53744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u="none" dirty="0"/>
              <a:t>Assignment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6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none" dirty="0"/>
              <a:t>Project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GB" dirty="0"/>
              <a:t>Read the project assignment carefully!</a:t>
            </a:r>
          </a:p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smtClean="0"/>
              <a:t>12</a:t>
            </a:fld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793" t="1582" r="3650" b="1408"/>
          <a:stretch/>
        </p:blipFill>
        <p:spPr>
          <a:xfrm>
            <a:off x="5582021" y="2486212"/>
            <a:ext cx="3897368" cy="5486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793" t="1582" r="3650" b="1408"/>
          <a:stretch/>
        </p:blipFill>
        <p:spPr>
          <a:xfrm>
            <a:off x="5734421" y="2638612"/>
            <a:ext cx="3897368" cy="548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93" t="1582" r="3650" b="1408"/>
          <a:stretch/>
        </p:blipFill>
        <p:spPr>
          <a:xfrm>
            <a:off x="5886821" y="2791012"/>
            <a:ext cx="3897368" cy="548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793" t="1582" r="3650" b="1408"/>
          <a:stretch/>
        </p:blipFill>
        <p:spPr>
          <a:xfrm>
            <a:off x="6039221" y="2943412"/>
            <a:ext cx="3897368" cy="548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1793" t="1582" r="3650" b="1408"/>
          <a:stretch/>
        </p:blipFill>
        <p:spPr>
          <a:xfrm>
            <a:off x="6191621" y="3095812"/>
            <a:ext cx="3897368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02730" y="8780614"/>
            <a:ext cx="6048188" cy="51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PDF Project_2021 on </a:t>
            </a:r>
            <a:r>
              <a:rPr lang="en-US" sz="2500" dirty="0" err="1"/>
              <a:t>Ufora</a:t>
            </a:r>
            <a:r>
              <a:rPr lang="en-US" sz="2500" dirty="0"/>
              <a:t> &gt; </a:t>
            </a:r>
            <a:r>
              <a:rPr lang="en-US" sz="2500" dirty="0" err="1"/>
              <a:t>Inhoud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08485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Download the data from:</a:t>
            </a:r>
            <a:br>
              <a:rPr lang="en-US" sz="4000" dirty="0"/>
            </a:br>
            <a:r>
              <a:rPr lang="en-US" sz="4000" i="1" dirty="0">
                <a:hlinkClick r:id="rId2" action="ppaction://hlinkfile"/>
              </a:rPr>
              <a:t>telin.ugent.be/~</a:t>
            </a:r>
            <a:r>
              <a:rPr lang="en-US" sz="4000" i="1" dirty="0" err="1">
                <a:hlinkClick r:id="rId2" action="ppaction://hlinkfile"/>
              </a:rPr>
              <a:t>dvhamme</a:t>
            </a:r>
            <a:r>
              <a:rPr lang="en-US" sz="4000" i="1" dirty="0">
                <a:hlinkClick r:id="rId2" action="ppaction://hlinkfile"/>
              </a:rPr>
              <a:t>/computervisie_2021/</a:t>
            </a:r>
            <a:endParaRPr lang="en-US" sz="4000" i="1" dirty="0"/>
          </a:p>
          <a:p>
            <a:r>
              <a:rPr lang="en-US" sz="4000" dirty="0"/>
              <a:t>Groups of max. 5 students</a:t>
            </a:r>
          </a:p>
          <a:p>
            <a:r>
              <a:rPr lang="en-US" sz="4000" dirty="0"/>
              <a:t>Make a </a:t>
            </a:r>
            <a:r>
              <a:rPr lang="en-US" sz="4000" dirty="0" err="1"/>
              <a:t>github</a:t>
            </a:r>
            <a:r>
              <a:rPr lang="en-US" sz="4000" dirty="0"/>
              <a:t> repository at </a:t>
            </a:r>
            <a:r>
              <a:rPr lang="en-US" sz="4000" i="1" dirty="0"/>
              <a:t>github.ugent.be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add </a:t>
            </a:r>
            <a:r>
              <a:rPr lang="en-US" sz="4000" i="1" dirty="0"/>
              <a:t>sroegier</a:t>
            </a:r>
            <a:r>
              <a:rPr lang="en-US" sz="4000" dirty="0"/>
              <a:t> and </a:t>
            </a:r>
            <a:r>
              <a:rPr lang="en-US" sz="4000" i="1" dirty="0" err="1"/>
              <a:t>dvhamme</a:t>
            </a:r>
            <a:r>
              <a:rPr lang="en-US" sz="4000" dirty="0"/>
              <a:t> as contributors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all code and documents on this repo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no datasets, databases or videos on the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325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Deliverables and deadlines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00800" indent="-914400">
              <a:buFont typeface="+mj-lt"/>
              <a:buAutoNum type="arabicPeriod"/>
            </a:pPr>
            <a:r>
              <a:rPr lang="en-US" sz="4000" dirty="0"/>
              <a:t>Sparsely documented source code (date of exam)</a:t>
            </a:r>
          </a:p>
          <a:p>
            <a:pPr marL="1000800" indent="-914400">
              <a:buFont typeface="+mj-lt"/>
              <a:buAutoNum type="arabicPeriod"/>
            </a:pPr>
            <a:r>
              <a:rPr lang="en-US" sz="4000" dirty="0"/>
              <a:t>Paper (May 21</a:t>
            </a:r>
            <a:r>
              <a:rPr lang="en-US" sz="4000" baseline="30000" dirty="0"/>
              <a:t>th</a:t>
            </a:r>
            <a:r>
              <a:rPr lang="en-US" sz="4000" dirty="0"/>
              <a:t>, 2021)</a:t>
            </a:r>
          </a:p>
          <a:p>
            <a:pPr marL="1000800" indent="-914400">
              <a:buFont typeface="+mj-lt"/>
              <a:buAutoNum type="arabicPeriod"/>
            </a:pPr>
            <a:r>
              <a:rPr lang="en-US" sz="4000" dirty="0"/>
              <a:t>Final presentation (date of exam)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5170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Supervision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Forum on </a:t>
            </a:r>
            <a:r>
              <a:rPr lang="en-US" sz="4000" dirty="0" err="1"/>
              <a:t>Ufora</a:t>
            </a:r>
            <a:endParaRPr lang="en-US" sz="4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Per group (start thread titled: </a:t>
            </a:r>
            <a:r>
              <a:rPr lang="en-US" sz="4000" i="1" dirty="0" err="1"/>
              <a:t>Groep</a:t>
            </a:r>
            <a:r>
              <a:rPr lang="en-US" sz="4000" i="1" dirty="0"/>
              <a:t> X – assignment X</a:t>
            </a:r>
            <a:r>
              <a:rPr lang="en-US" sz="4000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000" dirty="0"/>
              <a:t>General</a:t>
            </a:r>
          </a:p>
          <a:p>
            <a:r>
              <a:rPr lang="en-US" sz="4000" dirty="0"/>
              <a:t>MS Teams during the regular contact hours Tuesday 13:30-15:30 </a:t>
            </a:r>
          </a:p>
          <a:p>
            <a:pPr lvl="1"/>
            <a:r>
              <a:rPr lang="en-US" sz="4000" dirty="0"/>
              <a:t>At least one student per group should be present every week</a:t>
            </a:r>
          </a:p>
          <a:p>
            <a:pPr lvl="1"/>
            <a:r>
              <a:rPr lang="en-US" sz="4000" dirty="0"/>
              <a:t>Full group present at May 11</a:t>
            </a:r>
            <a:r>
              <a:rPr lang="en-US" sz="4000" baseline="30000" dirty="0"/>
              <a:t>th</a:t>
            </a:r>
            <a:r>
              <a:rPr lang="en-US" sz="4000" dirty="0"/>
              <a:t>, schedule will be communicated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9267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01F1-C5C7-4BB6-8DB3-F9C10EE4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Dataset</a:t>
            </a:r>
            <a:endParaRPr lang="en-BE" u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A875-9178-4F87-88EA-DFF3FFAB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At </a:t>
            </a:r>
            <a:r>
              <a:rPr lang="en-US" sz="3600" i="1" dirty="0">
                <a:hlinkClick r:id="rId2" action="ppaction://hlinkfile"/>
              </a:rPr>
              <a:t>telin.ugent.be/~</a:t>
            </a:r>
            <a:r>
              <a:rPr lang="en-US" sz="3600" i="1" dirty="0" err="1">
                <a:hlinkClick r:id="rId2" action="ppaction://hlinkfile"/>
              </a:rPr>
              <a:t>dvhamme</a:t>
            </a:r>
            <a:r>
              <a:rPr lang="en-US" sz="3600" i="1" dirty="0">
                <a:hlinkClick r:id="rId2" action="ppaction://hlinkfile"/>
              </a:rPr>
              <a:t>/computervisie_2021/</a:t>
            </a:r>
            <a:r>
              <a:rPr lang="en-US" sz="3600" i="1" dirty="0"/>
              <a:t> </a:t>
            </a:r>
            <a:r>
              <a:rPr lang="en-US" sz="3600" dirty="0"/>
              <a:t>you will find</a:t>
            </a:r>
          </a:p>
          <a:p>
            <a:pPr marL="86400" indent="0">
              <a:buNone/>
            </a:pPr>
            <a:endParaRPr lang="en-US" sz="3600" dirty="0"/>
          </a:p>
          <a:p>
            <a:r>
              <a:rPr lang="en-US" sz="3600" b="1" i="1" dirty="0"/>
              <a:t>Database.zip </a:t>
            </a:r>
            <a:r>
              <a:rPr lang="en-US" sz="3600" dirty="0"/>
              <a:t>set of pictures organized per hall</a:t>
            </a:r>
          </a:p>
          <a:p>
            <a:r>
              <a:rPr lang="en-US" sz="3600" b="1" i="1" dirty="0"/>
              <a:t>Database_paintings.zip </a:t>
            </a:r>
            <a:r>
              <a:rPr lang="en-US" sz="3600" dirty="0"/>
              <a:t>manually extracted paintings from this picture set</a:t>
            </a:r>
          </a:p>
          <a:p>
            <a:r>
              <a:rPr lang="en-US" sz="3600" b="1" i="1" dirty="0"/>
              <a:t>Database_log.csv </a:t>
            </a:r>
            <a:r>
              <a:rPr lang="en-US" sz="3600" dirty="0"/>
              <a:t>bounding box coordinates of the extracted paintings</a:t>
            </a:r>
          </a:p>
          <a:p>
            <a:r>
              <a:rPr lang="en-US" sz="3600" b="1" i="1" dirty="0"/>
              <a:t>Msk_floorplan.png</a:t>
            </a:r>
            <a:r>
              <a:rPr lang="en-US" sz="3600" dirty="0"/>
              <a:t> building floor plan</a:t>
            </a:r>
          </a:p>
          <a:p>
            <a:r>
              <a:rPr lang="en-US" sz="3600" b="1" i="1" dirty="0"/>
              <a:t>Videos</a:t>
            </a:r>
            <a:r>
              <a:rPr lang="en-US" sz="3600" dirty="0"/>
              <a:t> collection of test videos captured while walking through MSK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8440D-E8FB-47A0-A46E-5BBF1A1B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271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Dataset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i="1" dirty="0" err="1"/>
              <a:t>dataset_pictures_msk</a:t>
            </a:r>
            <a:r>
              <a:rPr lang="en-US" sz="3600" dirty="0"/>
              <a:t>: </a:t>
            </a:r>
            <a:br>
              <a:rPr lang="en-US" sz="3600" dirty="0"/>
            </a:br>
            <a:r>
              <a:rPr lang="en-US" sz="3600" dirty="0"/>
              <a:t>photographs of all paintings in the MSK, grouped per exhibition hall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pPr/>
              <a:t>17</a:t>
            </a:fld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0" t="622" r="260" b="245"/>
          <a:stretch/>
        </p:blipFill>
        <p:spPr>
          <a:xfrm>
            <a:off x="3535549" y="2902848"/>
            <a:ext cx="10267577" cy="617667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77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endParaRPr lang="en-US" dirty="0"/>
          </a:p>
          <a:p>
            <a:pPr marL="1000800" indent="-914400">
              <a:buFont typeface="+mj-lt"/>
              <a:buAutoNum type="arabicPeriod"/>
            </a:pPr>
            <a:r>
              <a:rPr lang="en-US" dirty="0"/>
              <a:t>Painting detection</a:t>
            </a:r>
          </a:p>
          <a:p>
            <a:pPr marL="1000800" indent="-914400">
              <a:buFont typeface="+mj-lt"/>
              <a:buAutoNum type="arabicPeriod"/>
            </a:pPr>
            <a:r>
              <a:rPr lang="en-US" dirty="0"/>
              <a:t>Matching</a:t>
            </a:r>
          </a:p>
          <a:p>
            <a:pPr marL="1000800" indent="-914400">
              <a:buFont typeface="+mj-lt"/>
              <a:buAutoNum type="arabicPeriod"/>
            </a:pPr>
            <a:r>
              <a:rPr lang="en-US" dirty="0"/>
              <a:t>Localization</a:t>
            </a:r>
          </a:p>
          <a:p>
            <a:pPr marL="1000800" indent="-914400">
              <a:buFont typeface="+mj-lt"/>
              <a:buAutoNum type="arabicPeriod"/>
            </a:pPr>
            <a:r>
              <a:rPr lang="en-US" dirty="0"/>
              <a:t>Demo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152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Assignment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19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028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u="none" dirty="0"/>
              <a:t>Computer </a:t>
            </a:r>
            <a:r>
              <a:rPr lang="nl-NL" u="none" dirty="0" err="1"/>
              <a:t>vision</a:t>
            </a:r>
            <a:br>
              <a:rPr lang="nl-NL" u="none" dirty="0"/>
            </a:br>
            <a:r>
              <a:rPr lang="nl-NL" u="none" dirty="0"/>
              <a:t>Project</a:t>
            </a:r>
          </a:p>
        </p:txBody>
      </p:sp>
      <p:sp>
        <p:nvSpPr>
          <p:cNvPr id="20" name="Ondertitel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1" name="Tijdelijke aanduiding voor afbeelding 20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2" name="Tijdelijke aanduiding voor afbeelding 2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3" name="Tijdelijke aanduiding voor afbeelding 2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4" name="Tijdelijke aanduiding voor afbeelding 2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 Placeholder Organsation L1/L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department of telecommunications and information processing</a:t>
            </a:r>
          </a:p>
          <a:p>
            <a:pPr lvl="1"/>
            <a:r>
              <a:rPr lang="en-GB" dirty="0"/>
              <a:t>research </a:t>
            </a:r>
            <a:r>
              <a:rPr lang="en-GB"/>
              <a:t>group Image processing and interpretation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618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Painting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Write an </a:t>
            </a:r>
            <a:r>
              <a:rPr lang="en-US" sz="3600" b="1" dirty="0"/>
              <a:t>unsupervised</a:t>
            </a:r>
            <a:r>
              <a:rPr lang="en-US" sz="3600" dirty="0"/>
              <a:t> painting detection program.</a:t>
            </a:r>
            <a:br>
              <a:rPr lang="en-US" sz="3600" dirty="0"/>
            </a:br>
            <a:r>
              <a:rPr lang="en-US" sz="3600" dirty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20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47" y="2671449"/>
            <a:ext cx="3048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82" y="2671449"/>
            <a:ext cx="3048000" cy="22860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118417" y="3592920"/>
            <a:ext cx="585695" cy="418353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503277" y="2937030"/>
            <a:ext cx="1872615" cy="1624965"/>
          </a:xfrm>
          <a:custGeom>
            <a:avLst/>
            <a:gdLst>
              <a:gd name="connsiteX0" fmla="*/ 0 w 1872615"/>
              <a:gd name="connsiteY0" fmla="*/ 0 h 1624965"/>
              <a:gd name="connsiteX1" fmla="*/ 1872615 w 1872615"/>
              <a:gd name="connsiteY1" fmla="*/ 11430 h 1624965"/>
              <a:gd name="connsiteX2" fmla="*/ 1845945 w 1872615"/>
              <a:gd name="connsiteY2" fmla="*/ 1617345 h 1624965"/>
              <a:gd name="connsiteX3" fmla="*/ 1905 w 1872615"/>
              <a:gd name="connsiteY3" fmla="*/ 1624965 h 1624965"/>
              <a:gd name="connsiteX4" fmla="*/ 0 w 1872615"/>
              <a:gd name="connsiteY4" fmla="*/ 0 h 1624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2615" h="1624965">
                <a:moveTo>
                  <a:pt x="0" y="0"/>
                </a:moveTo>
                <a:lnTo>
                  <a:pt x="1872615" y="11430"/>
                </a:lnTo>
                <a:lnTo>
                  <a:pt x="1845945" y="1617345"/>
                </a:lnTo>
                <a:lnTo>
                  <a:pt x="1905" y="1624965"/>
                </a:lnTo>
                <a:lnTo>
                  <a:pt x="0" y="0"/>
                </a:lnTo>
                <a:close/>
              </a:path>
            </a:pathLst>
          </a:cu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47" y="5869945"/>
            <a:ext cx="3048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82" y="5869945"/>
            <a:ext cx="3048000" cy="2286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8120658" y="6803768"/>
            <a:ext cx="585695" cy="418353"/>
          </a:xfrm>
          <a:prstGeom prst="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739419" y="6437960"/>
            <a:ext cx="1512570" cy="1061085"/>
          </a:xfrm>
          <a:custGeom>
            <a:avLst/>
            <a:gdLst>
              <a:gd name="connsiteX0" fmla="*/ 144780 w 1504950"/>
              <a:gd name="connsiteY0" fmla="*/ 0 h 1053465"/>
              <a:gd name="connsiteX1" fmla="*/ 1373505 w 1504950"/>
              <a:gd name="connsiteY1" fmla="*/ 13335 h 1053465"/>
              <a:gd name="connsiteX2" fmla="*/ 1504950 w 1504950"/>
              <a:gd name="connsiteY2" fmla="*/ 1053465 h 1053465"/>
              <a:gd name="connsiteX3" fmla="*/ 0 w 1504950"/>
              <a:gd name="connsiteY3" fmla="*/ 1040130 h 1053465"/>
              <a:gd name="connsiteX4" fmla="*/ 144780 w 1504950"/>
              <a:gd name="connsiteY4" fmla="*/ 0 h 105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4950" h="1053465">
                <a:moveTo>
                  <a:pt x="144780" y="0"/>
                </a:moveTo>
                <a:lnTo>
                  <a:pt x="1373505" y="13335"/>
                </a:lnTo>
                <a:lnTo>
                  <a:pt x="1504950" y="1053465"/>
                </a:lnTo>
                <a:lnTo>
                  <a:pt x="0" y="1040130"/>
                </a:lnTo>
                <a:lnTo>
                  <a:pt x="144780" y="0"/>
                </a:lnTo>
                <a:close/>
              </a:path>
            </a:pathLst>
          </a:custGeom>
          <a:noFill/>
          <a:ln w="317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1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Painting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6400" indent="0">
              <a:buNone/>
            </a:pPr>
            <a:r>
              <a:rPr lang="en-US" sz="3600" dirty="0"/>
              <a:t>Quantitative evaluation with database entries:</a:t>
            </a:r>
          </a:p>
          <a:p>
            <a:pPr lvl="1"/>
            <a:r>
              <a:rPr lang="en-US" sz="3600" dirty="0"/>
              <a:t>False negatives</a:t>
            </a:r>
          </a:p>
          <a:p>
            <a:pPr lvl="1"/>
            <a:r>
              <a:rPr lang="en-US" sz="3600" dirty="0"/>
              <a:t>False positives</a:t>
            </a:r>
          </a:p>
          <a:p>
            <a:pPr lvl="1"/>
            <a:r>
              <a:rPr lang="en-US" sz="3600" dirty="0"/>
              <a:t>Bounding box accuracy (e.g. Intersection-Over-Union)</a:t>
            </a:r>
          </a:p>
          <a:p>
            <a:pPr marL="864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21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49" y="4232996"/>
            <a:ext cx="7299406" cy="547455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928360" y="4747260"/>
            <a:ext cx="1794510" cy="1417320"/>
          </a:xfrm>
          <a:custGeom>
            <a:avLst/>
            <a:gdLst>
              <a:gd name="connsiteX0" fmla="*/ 19050 w 1794510"/>
              <a:gd name="connsiteY0" fmla="*/ 0 h 1417320"/>
              <a:gd name="connsiteX1" fmla="*/ 1794510 w 1794510"/>
              <a:gd name="connsiteY1" fmla="*/ 41910 h 1417320"/>
              <a:gd name="connsiteX2" fmla="*/ 1764030 w 1794510"/>
              <a:gd name="connsiteY2" fmla="*/ 1417320 h 1417320"/>
              <a:gd name="connsiteX3" fmla="*/ 0 w 1794510"/>
              <a:gd name="connsiteY3" fmla="*/ 1367790 h 1417320"/>
              <a:gd name="connsiteX4" fmla="*/ 19050 w 1794510"/>
              <a:gd name="connsiteY4" fmla="*/ 0 h 141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510" h="1417320">
                <a:moveTo>
                  <a:pt x="19050" y="0"/>
                </a:moveTo>
                <a:lnTo>
                  <a:pt x="1794510" y="41910"/>
                </a:lnTo>
                <a:lnTo>
                  <a:pt x="1764030" y="1417320"/>
                </a:lnTo>
                <a:lnTo>
                  <a:pt x="0" y="1367790"/>
                </a:lnTo>
                <a:lnTo>
                  <a:pt x="1905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039100" y="4831080"/>
            <a:ext cx="2228850" cy="2019300"/>
          </a:xfrm>
          <a:custGeom>
            <a:avLst/>
            <a:gdLst>
              <a:gd name="connsiteX0" fmla="*/ 15240 w 2228850"/>
              <a:gd name="connsiteY0" fmla="*/ 0 h 2019300"/>
              <a:gd name="connsiteX1" fmla="*/ 2228850 w 2228850"/>
              <a:gd name="connsiteY1" fmla="*/ 45720 h 2019300"/>
              <a:gd name="connsiteX2" fmla="*/ 2228850 w 2228850"/>
              <a:gd name="connsiteY2" fmla="*/ 2019300 h 2019300"/>
              <a:gd name="connsiteX3" fmla="*/ 0 w 2228850"/>
              <a:gd name="connsiteY3" fmla="*/ 2004060 h 2019300"/>
              <a:gd name="connsiteX4" fmla="*/ 15240 w 2228850"/>
              <a:gd name="connsiteY4" fmla="*/ 0 h 201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850" h="2019300">
                <a:moveTo>
                  <a:pt x="15240" y="0"/>
                </a:moveTo>
                <a:lnTo>
                  <a:pt x="2228850" y="45720"/>
                </a:lnTo>
                <a:lnTo>
                  <a:pt x="2228850" y="2019300"/>
                </a:lnTo>
                <a:lnTo>
                  <a:pt x="0" y="2004060"/>
                </a:lnTo>
                <a:lnTo>
                  <a:pt x="1524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728960" y="4937760"/>
            <a:ext cx="849630" cy="1516380"/>
          </a:xfrm>
          <a:custGeom>
            <a:avLst/>
            <a:gdLst>
              <a:gd name="connsiteX0" fmla="*/ 0 w 849630"/>
              <a:gd name="connsiteY0" fmla="*/ 0 h 1516380"/>
              <a:gd name="connsiteX1" fmla="*/ 838200 w 849630"/>
              <a:gd name="connsiteY1" fmla="*/ 11430 h 1516380"/>
              <a:gd name="connsiteX2" fmla="*/ 849630 w 849630"/>
              <a:gd name="connsiteY2" fmla="*/ 1516380 h 1516380"/>
              <a:gd name="connsiteX3" fmla="*/ 19050 w 849630"/>
              <a:gd name="connsiteY3" fmla="*/ 1512570 h 1516380"/>
              <a:gd name="connsiteX4" fmla="*/ 0 w 849630"/>
              <a:gd name="connsiteY4" fmla="*/ 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630" h="1516380">
                <a:moveTo>
                  <a:pt x="0" y="0"/>
                </a:moveTo>
                <a:lnTo>
                  <a:pt x="838200" y="11430"/>
                </a:lnTo>
                <a:lnTo>
                  <a:pt x="849630" y="1516380"/>
                </a:lnTo>
                <a:lnTo>
                  <a:pt x="19050" y="151257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23610" y="6374130"/>
            <a:ext cx="1390650" cy="918210"/>
          </a:xfrm>
          <a:custGeom>
            <a:avLst/>
            <a:gdLst>
              <a:gd name="connsiteX0" fmla="*/ 7620 w 1390650"/>
              <a:gd name="connsiteY0" fmla="*/ 0 h 918210"/>
              <a:gd name="connsiteX1" fmla="*/ 1390650 w 1390650"/>
              <a:gd name="connsiteY1" fmla="*/ 26670 h 918210"/>
              <a:gd name="connsiteX2" fmla="*/ 1371600 w 1390650"/>
              <a:gd name="connsiteY2" fmla="*/ 918210 h 918210"/>
              <a:gd name="connsiteX3" fmla="*/ 0 w 1390650"/>
              <a:gd name="connsiteY3" fmla="*/ 918210 h 918210"/>
              <a:gd name="connsiteX4" fmla="*/ 7620 w 1390650"/>
              <a:gd name="connsiteY4" fmla="*/ 0 h 91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0650" h="918210">
                <a:moveTo>
                  <a:pt x="7620" y="0"/>
                </a:moveTo>
                <a:lnTo>
                  <a:pt x="1390650" y="26670"/>
                </a:lnTo>
                <a:lnTo>
                  <a:pt x="1371600" y="918210"/>
                </a:lnTo>
                <a:lnTo>
                  <a:pt x="0" y="918210"/>
                </a:lnTo>
                <a:lnTo>
                  <a:pt x="762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37910" y="7513320"/>
            <a:ext cx="975360" cy="735330"/>
          </a:xfrm>
          <a:custGeom>
            <a:avLst/>
            <a:gdLst>
              <a:gd name="connsiteX0" fmla="*/ 0 w 975360"/>
              <a:gd name="connsiteY0" fmla="*/ 0 h 735330"/>
              <a:gd name="connsiteX1" fmla="*/ 975360 w 975360"/>
              <a:gd name="connsiteY1" fmla="*/ 3810 h 735330"/>
              <a:gd name="connsiteX2" fmla="*/ 963930 w 975360"/>
              <a:gd name="connsiteY2" fmla="*/ 735330 h 735330"/>
              <a:gd name="connsiteX3" fmla="*/ 7620 w 975360"/>
              <a:gd name="connsiteY3" fmla="*/ 716280 h 735330"/>
              <a:gd name="connsiteX4" fmla="*/ 0 w 975360"/>
              <a:gd name="connsiteY4" fmla="*/ 0 h 7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360" h="735330">
                <a:moveTo>
                  <a:pt x="0" y="0"/>
                </a:moveTo>
                <a:lnTo>
                  <a:pt x="975360" y="3810"/>
                </a:lnTo>
                <a:lnTo>
                  <a:pt x="963930" y="735330"/>
                </a:lnTo>
                <a:lnTo>
                  <a:pt x="7620" y="71628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608570" y="7021830"/>
            <a:ext cx="1135380" cy="1127760"/>
          </a:xfrm>
          <a:custGeom>
            <a:avLst/>
            <a:gdLst>
              <a:gd name="connsiteX0" fmla="*/ 15240 w 1135380"/>
              <a:gd name="connsiteY0" fmla="*/ 3810 h 1127760"/>
              <a:gd name="connsiteX1" fmla="*/ 1135380 w 1135380"/>
              <a:gd name="connsiteY1" fmla="*/ 0 h 1127760"/>
              <a:gd name="connsiteX2" fmla="*/ 1112520 w 1135380"/>
              <a:gd name="connsiteY2" fmla="*/ 1120140 h 1127760"/>
              <a:gd name="connsiteX3" fmla="*/ 0 w 1135380"/>
              <a:gd name="connsiteY3" fmla="*/ 1127760 h 1127760"/>
              <a:gd name="connsiteX4" fmla="*/ 15240 w 1135380"/>
              <a:gd name="connsiteY4" fmla="*/ 3810 h 112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380" h="1127760">
                <a:moveTo>
                  <a:pt x="15240" y="3810"/>
                </a:moveTo>
                <a:lnTo>
                  <a:pt x="1135380" y="0"/>
                </a:lnTo>
                <a:lnTo>
                  <a:pt x="1112520" y="1120140"/>
                </a:lnTo>
                <a:lnTo>
                  <a:pt x="0" y="1127760"/>
                </a:lnTo>
                <a:lnTo>
                  <a:pt x="15240" y="381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8934450" y="7082790"/>
            <a:ext cx="1310640" cy="1009650"/>
          </a:xfrm>
          <a:custGeom>
            <a:avLst/>
            <a:gdLst>
              <a:gd name="connsiteX0" fmla="*/ 0 w 1310640"/>
              <a:gd name="connsiteY0" fmla="*/ 0 h 1009650"/>
              <a:gd name="connsiteX1" fmla="*/ 1299210 w 1310640"/>
              <a:gd name="connsiteY1" fmla="*/ 19050 h 1009650"/>
              <a:gd name="connsiteX2" fmla="*/ 1310640 w 1310640"/>
              <a:gd name="connsiteY2" fmla="*/ 1009650 h 1009650"/>
              <a:gd name="connsiteX3" fmla="*/ 15240 w 1310640"/>
              <a:gd name="connsiteY3" fmla="*/ 1009650 h 1009650"/>
              <a:gd name="connsiteX4" fmla="*/ 0 w 1310640"/>
              <a:gd name="connsiteY4" fmla="*/ 0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640" h="1009650">
                <a:moveTo>
                  <a:pt x="0" y="0"/>
                </a:moveTo>
                <a:lnTo>
                  <a:pt x="1299210" y="19050"/>
                </a:lnTo>
                <a:lnTo>
                  <a:pt x="1310640" y="1009650"/>
                </a:lnTo>
                <a:lnTo>
                  <a:pt x="15240" y="1009650"/>
                </a:lnTo>
                <a:lnTo>
                  <a:pt x="0" y="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530840" y="6907530"/>
            <a:ext cx="1451610" cy="1242060"/>
          </a:xfrm>
          <a:custGeom>
            <a:avLst/>
            <a:gdLst>
              <a:gd name="connsiteX0" fmla="*/ 19050 w 1451610"/>
              <a:gd name="connsiteY0" fmla="*/ 1242060 h 1242060"/>
              <a:gd name="connsiteX1" fmla="*/ 19050 w 1451610"/>
              <a:gd name="connsiteY1" fmla="*/ 1242060 h 1242060"/>
              <a:gd name="connsiteX2" fmla="*/ 0 w 1451610"/>
              <a:gd name="connsiteY2" fmla="*/ 0 h 1242060"/>
              <a:gd name="connsiteX3" fmla="*/ 1440180 w 1451610"/>
              <a:gd name="connsiteY3" fmla="*/ 3810 h 1242060"/>
              <a:gd name="connsiteX4" fmla="*/ 1451610 w 1451610"/>
              <a:gd name="connsiteY4" fmla="*/ 1200150 h 1242060"/>
              <a:gd name="connsiteX5" fmla="*/ 19050 w 1451610"/>
              <a:gd name="connsiteY5" fmla="*/ 1242060 h 124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1610" h="1242060">
                <a:moveTo>
                  <a:pt x="19050" y="1242060"/>
                </a:moveTo>
                <a:lnTo>
                  <a:pt x="19050" y="1242060"/>
                </a:lnTo>
                <a:lnTo>
                  <a:pt x="0" y="0"/>
                </a:lnTo>
                <a:lnTo>
                  <a:pt x="1440180" y="3810"/>
                </a:lnTo>
                <a:lnTo>
                  <a:pt x="1451610" y="1200150"/>
                </a:lnTo>
                <a:lnTo>
                  <a:pt x="19050" y="1242060"/>
                </a:lnTo>
                <a:close/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5947410" y="4758690"/>
            <a:ext cx="1805940" cy="1428750"/>
          </a:xfrm>
          <a:custGeom>
            <a:avLst/>
            <a:gdLst>
              <a:gd name="connsiteX0" fmla="*/ 0 w 1805940"/>
              <a:gd name="connsiteY0" fmla="*/ 0 h 1428750"/>
              <a:gd name="connsiteX1" fmla="*/ 1805940 w 1805940"/>
              <a:gd name="connsiteY1" fmla="*/ 64770 h 1428750"/>
              <a:gd name="connsiteX2" fmla="*/ 1805940 w 1805940"/>
              <a:gd name="connsiteY2" fmla="*/ 1428750 h 1428750"/>
              <a:gd name="connsiteX3" fmla="*/ 7620 w 1805940"/>
              <a:gd name="connsiteY3" fmla="*/ 1421130 h 1428750"/>
              <a:gd name="connsiteX4" fmla="*/ 0 w 1805940"/>
              <a:gd name="connsiteY4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5940" h="1428750">
                <a:moveTo>
                  <a:pt x="0" y="0"/>
                </a:moveTo>
                <a:lnTo>
                  <a:pt x="1805940" y="64770"/>
                </a:lnTo>
                <a:lnTo>
                  <a:pt x="1805940" y="1428750"/>
                </a:lnTo>
                <a:lnTo>
                  <a:pt x="7620" y="142113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8301990" y="5101590"/>
            <a:ext cx="1733550" cy="1508760"/>
          </a:xfrm>
          <a:custGeom>
            <a:avLst/>
            <a:gdLst>
              <a:gd name="connsiteX0" fmla="*/ 0 w 1733550"/>
              <a:gd name="connsiteY0" fmla="*/ 0 h 1508760"/>
              <a:gd name="connsiteX1" fmla="*/ 1714500 w 1733550"/>
              <a:gd name="connsiteY1" fmla="*/ 26670 h 1508760"/>
              <a:gd name="connsiteX2" fmla="*/ 1733550 w 1733550"/>
              <a:gd name="connsiteY2" fmla="*/ 1508760 h 1508760"/>
              <a:gd name="connsiteX3" fmla="*/ 3810 w 1733550"/>
              <a:gd name="connsiteY3" fmla="*/ 1508760 h 1508760"/>
              <a:gd name="connsiteX4" fmla="*/ 0 w 1733550"/>
              <a:gd name="connsiteY4" fmla="*/ 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3550" h="1508760">
                <a:moveTo>
                  <a:pt x="0" y="0"/>
                </a:moveTo>
                <a:lnTo>
                  <a:pt x="1714500" y="26670"/>
                </a:lnTo>
                <a:lnTo>
                  <a:pt x="1733550" y="1508760"/>
                </a:lnTo>
                <a:lnTo>
                  <a:pt x="3810" y="150876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10736580" y="4953000"/>
            <a:ext cx="876300" cy="1493520"/>
          </a:xfrm>
          <a:custGeom>
            <a:avLst/>
            <a:gdLst>
              <a:gd name="connsiteX0" fmla="*/ 0 w 876300"/>
              <a:gd name="connsiteY0" fmla="*/ 0 h 1493520"/>
              <a:gd name="connsiteX1" fmla="*/ 868680 w 876300"/>
              <a:gd name="connsiteY1" fmla="*/ 34290 h 1493520"/>
              <a:gd name="connsiteX2" fmla="*/ 876300 w 876300"/>
              <a:gd name="connsiteY2" fmla="*/ 1493520 h 1493520"/>
              <a:gd name="connsiteX3" fmla="*/ 15240 w 876300"/>
              <a:gd name="connsiteY3" fmla="*/ 1466850 h 1493520"/>
              <a:gd name="connsiteX4" fmla="*/ 0 w 876300"/>
              <a:gd name="connsiteY4" fmla="*/ 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0" h="1493520">
                <a:moveTo>
                  <a:pt x="0" y="0"/>
                </a:moveTo>
                <a:lnTo>
                  <a:pt x="868680" y="34290"/>
                </a:lnTo>
                <a:lnTo>
                  <a:pt x="876300" y="1493520"/>
                </a:lnTo>
                <a:lnTo>
                  <a:pt x="15240" y="146685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6176010" y="7547610"/>
            <a:ext cx="906780" cy="666750"/>
          </a:xfrm>
          <a:custGeom>
            <a:avLst/>
            <a:gdLst>
              <a:gd name="connsiteX0" fmla="*/ 19050 w 906780"/>
              <a:gd name="connsiteY0" fmla="*/ 0 h 666750"/>
              <a:gd name="connsiteX1" fmla="*/ 891540 w 906780"/>
              <a:gd name="connsiteY1" fmla="*/ 11430 h 666750"/>
              <a:gd name="connsiteX2" fmla="*/ 906780 w 906780"/>
              <a:gd name="connsiteY2" fmla="*/ 659130 h 666750"/>
              <a:gd name="connsiteX3" fmla="*/ 0 w 906780"/>
              <a:gd name="connsiteY3" fmla="*/ 666750 h 666750"/>
              <a:gd name="connsiteX4" fmla="*/ 19050 w 906780"/>
              <a:gd name="connsiteY4" fmla="*/ 0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6780" h="666750">
                <a:moveTo>
                  <a:pt x="19050" y="0"/>
                </a:moveTo>
                <a:lnTo>
                  <a:pt x="891540" y="11430"/>
                </a:lnTo>
                <a:lnTo>
                  <a:pt x="906780" y="659130"/>
                </a:lnTo>
                <a:lnTo>
                  <a:pt x="0" y="666750"/>
                </a:lnTo>
                <a:lnTo>
                  <a:pt x="1905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0546080" y="6930390"/>
            <a:ext cx="1424940" cy="1573530"/>
          </a:xfrm>
          <a:custGeom>
            <a:avLst/>
            <a:gdLst>
              <a:gd name="connsiteX0" fmla="*/ 0 w 1424940"/>
              <a:gd name="connsiteY0" fmla="*/ 0 h 1573530"/>
              <a:gd name="connsiteX1" fmla="*/ 1424940 w 1424940"/>
              <a:gd name="connsiteY1" fmla="*/ 7620 h 1573530"/>
              <a:gd name="connsiteX2" fmla="*/ 1421130 w 1424940"/>
              <a:gd name="connsiteY2" fmla="*/ 1573530 h 1573530"/>
              <a:gd name="connsiteX3" fmla="*/ 3810 w 1424940"/>
              <a:gd name="connsiteY3" fmla="*/ 1569720 h 1573530"/>
              <a:gd name="connsiteX4" fmla="*/ 0 w 1424940"/>
              <a:gd name="connsiteY4" fmla="*/ 0 h 157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4940" h="1573530">
                <a:moveTo>
                  <a:pt x="0" y="0"/>
                </a:moveTo>
                <a:lnTo>
                  <a:pt x="1424940" y="7620"/>
                </a:lnTo>
                <a:lnTo>
                  <a:pt x="1421130" y="1573530"/>
                </a:lnTo>
                <a:lnTo>
                  <a:pt x="3810" y="156972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7372350" y="8690610"/>
            <a:ext cx="1238250" cy="388620"/>
          </a:xfrm>
          <a:custGeom>
            <a:avLst/>
            <a:gdLst>
              <a:gd name="connsiteX0" fmla="*/ 0 w 1238250"/>
              <a:gd name="connsiteY0" fmla="*/ 0 h 388620"/>
              <a:gd name="connsiteX1" fmla="*/ 0 w 1238250"/>
              <a:gd name="connsiteY1" fmla="*/ 388620 h 388620"/>
              <a:gd name="connsiteX2" fmla="*/ 1219200 w 1238250"/>
              <a:gd name="connsiteY2" fmla="*/ 373380 h 388620"/>
              <a:gd name="connsiteX3" fmla="*/ 1238250 w 1238250"/>
              <a:gd name="connsiteY3" fmla="*/ 0 h 388620"/>
              <a:gd name="connsiteX4" fmla="*/ 0 w 1238250"/>
              <a:gd name="connsiteY4" fmla="*/ 0 h 38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250" h="388620">
                <a:moveTo>
                  <a:pt x="0" y="0"/>
                </a:moveTo>
                <a:lnTo>
                  <a:pt x="0" y="388620"/>
                </a:lnTo>
                <a:lnTo>
                  <a:pt x="1219200" y="373380"/>
                </a:lnTo>
                <a:lnTo>
                  <a:pt x="1238250" y="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8949690" y="7101840"/>
            <a:ext cx="1261110" cy="967740"/>
          </a:xfrm>
          <a:custGeom>
            <a:avLst/>
            <a:gdLst>
              <a:gd name="connsiteX0" fmla="*/ 0 w 1261110"/>
              <a:gd name="connsiteY0" fmla="*/ 0 h 967740"/>
              <a:gd name="connsiteX1" fmla="*/ 19050 w 1261110"/>
              <a:gd name="connsiteY1" fmla="*/ 963930 h 967740"/>
              <a:gd name="connsiteX2" fmla="*/ 1253490 w 1261110"/>
              <a:gd name="connsiteY2" fmla="*/ 967740 h 967740"/>
              <a:gd name="connsiteX3" fmla="*/ 1261110 w 1261110"/>
              <a:gd name="connsiteY3" fmla="*/ 26670 h 967740"/>
              <a:gd name="connsiteX4" fmla="*/ 0 w 1261110"/>
              <a:gd name="connsiteY4" fmla="*/ 0 h 96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110" h="967740">
                <a:moveTo>
                  <a:pt x="0" y="0"/>
                </a:moveTo>
                <a:lnTo>
                  <a:pt x="19050" y="963930"/>
                </a:lnTo>
                <a:lnTo>
                  <a:pt x="1253490" y="967740"/>
                </a:lnTo>
                <a:lnTo>
                  <a:pt x="1261110" y="2667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635240" y="7044690"/>
            <a:ext cx="1329690" cy="1093470"/>
          </a:xfrm>
          <a:custGeom>
            <a:avLst/>
            <a:gdLst>
              <a:gd name="connsiteX0" fmla="*/ 0 w 1329690"/>
              <a:gd name="connsiteY0" fmla="*/ 0 h 1093470"/>
              <a:gd name="connsiteX1" fmla="*/ 1322070 w 1329690"/>
              <a:gd name="connsiteY1" fmla="*/ 38100 h 1093470"/>
              <a:gd name="connsiteX2" fmla="*/ 1329690 w 1329690"/>
              <a:gd name="connsiteY2" fmla="*/ 1032510 h 1093470"/>
              <a:gd name="connsiteX3" fmla="*/ 0 w 1329690"/>
              <a:gd name="connsiteY3" fmla="*/ 1093470 h 1093470"/>
              <a:gd name="connsiteX4" fmla="*/ 0 w 1329690"/>
              <a:gd name="connsiteY4" fmla="*/ 0 h 109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690" h="1093470">
                <a:moveTo>
                  <a:pt x="0" y="0"/>
                </a:moveTo>
                <a:lnTo>
                  <a:pt x="1322070" y="38100"/>
                </a:lnTo>
                <a:lnTo>
                  <a:pt x="1329690" y="1032510"/>
                </a:lnTo>
                <a:lnTo>
                  <a:pt x="0" y="109347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0119360" y="8671560"/>
            <a:ext cx="1207770" cy="377190"/>
          </a:xfrm>
          <a:custGeom>
            <a:avLst/>
            <a:gdLst>
              <a:gd name="connsiteX0" fmla="*/ 0 w 1207770"/>
              <a:gd name="connsiteY0" fmla="*/ 0 h 377190"/>
              <a:gd name="connsiteX1" fmla="*/ 3810 w 1207770"/>
              <a:gd name="connsiteY1" fmla="*/ 377190 h 377190"/>
              <a:gd name="connsiteX2" fmla="*/ 1196340 w 1207770"/>
              <a:gd name="connsiteY2" fmla="*/ 358140 h 377190"/>
              <a:gd name="connsiteX3" fmla="*/ 1207770 w 1207770"/>
              <a:gd name="connsiteY3" fmla="*/ 30480 h 377190"/>
              <a:gd name="connsiteX4" fmla="*/ 0 w 1207770"/>
              <a:gd name="connsiteY4" fmla="*/ 0 h 377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70" h="377190">
                <a:moveTo>
                  <a:pt x="0" y="0"/>
                </a:moveTo>
                <a:lnTo>
                  <a:pt x="3810" y="377190"/>
                </a:lnTo>
                <a:lnTo>
                  <a:pt x="1196340" y="358140"/>
                </a:lnTo>
                <a:lnTo>
                  <a:pt x="1207770" y="30480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571355" y="4323248"/>
            <a:ext cx="5088932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6"/>
                </a:solidFill>
              </a:rPr>
              <a:t>Database entry / </a:t>
            </a:r>
            <a:br>
              <a:rPr lang="en-US" sz="2800" b="1" dirty="0">
                <a:solidFill>
                  <a:schemeClr val="accent6"/>
                </a:solidFill>
              </a:rPr>
            </a:br>
            <a:r>
              <a:rPr lang="en-US" sz="2800" b="1" dirty="0">
                <a:solidFill>
                  <a:schemeClr val="accent6"/>
                </a:solidFill>
              </a:rPr>
              <a:t>Ground truth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E64C8"/>
                </a:solidFill>
              </a:rPr>
              <a:t>Painting</a:t>
            </a:r>
            <a:r>
              <a:rPr lang="en-US" sz="2800" dirty="0">
                <a:solidFill>
                  <a:srgbClr val="1E64C8"/>
                </a:solidFill>
              </a:rPr>
              <a:t> </a:t>
            </a:r>
            <a:r>
              <a:rPr lang="en-US" sz="2800" b="1" dirty="0">
                <a:solidFill>
                  <a:srgbClr val="1E64C8"/>
                </a:solidFill>
              </a:rPr>
              <a:t>Detector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1174730" y="8584835"/>
            <a:ext cx="2357074" cy="27532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447010" y="6145530"/>
            <a:ext cx="1885869" cy="464820"/>
          </a:xfrm>
          <a:prstGeom prst="straightConnector1">
            <a:avLst/>
          </a:prstGeom>
          <a:ln w="50800">
            <a:solidFill>
              <a:srgbClr val="FF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635606" y="8248650"/>
            <a:ext cx="283017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False positive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79156" y="5772939"/>
            <a:ext cx="2830172" cy="561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/>
              <a:t>False negative</a:t>
            </a:r>
          </a:p>
        </p:txBody>
      </p:sp>
    </p:spTree>
    <p:extLst>
      <p:ext uri="{BB962C8B-B14F-4D97-AF65-F5344CB8AC3E}">
        <p14:creationId xmlns:p14="http://schemas.microsoft.com/office/powerpoint/2010/main" val="3484173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Painting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Qualitative evaluation with </a:t>
            </a:r>
            <a:r>
              <a:rPr lang="en-US" sz="3600" i="1" dirty="0" err="1"/>
              <a:t>test_pictures_msk</a:t>
            </a:r>
            <a:r>
              <a:rPr lang="en-US" sz="3600" dirty="0"/>
              <a:t> and video frames:</a:t>
            </a:r>
          </a:p>
          <a:p>
            <a:pPr lvl="1"/>
            <a:r>
              <a:rPr lang="en-US" sz="3600" dirty="0"/>
              <a:t>Common causes of failure</a:t>
            </a:r>
          </a:p>
          <a:p>
            <a:pPr lvl="1"/>
            <a:r>
              <a:rPr lang="en-US" sz="3600" dirty="0"/>
              <a:t>Recommendations for future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22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7331" y="4091998"/>
            <a:ext cx="3200400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18" y="6927722"/>
            <a:ext cx="4114800" cy="2314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1905" y="4091999"/>
            <a:ext cx="3200400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6" r="357" b="1174"/>
          <a:stretch/>
        </p:blipFill>
        <p:spPr>
          <a:xfrm>
            <a:off x="9341353" y="6451634"/>
            <a:ext cx="5078538" cy="284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366" y="3391910"/>
            <a:ext cx="5106512" cy="2873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7" t="33355" b="33449"/>
          <a:stretch/>
        </p:blipFill>
        <p:spPr>
          <a:xfrm>
            <a:off x="14137019" y="5393295"/>
            <a:ext cx="1292115" cy="961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54" t="11657" r="29830" b="9731"/>
          <a:stretch/>
        </p:blipFill>
        <p:spPr>
          <a:xfrm>
            <a:off x="14038342" y="8126768"/>
            <a:ext cx="1170958" cy="12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8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Assignment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747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Write a painting matching program.</a:t>
            </a:r>
          </a:p>
          <a:p>
            <a:pPr lvl="1"/>
            <a:r>
              <a:rPr lang="en-US" sz="3600" dirty="0"/>
              <a:t>Compute a matching score</a:t>
            </a:r>
          </a:p>
          <a:p>
            <a:pPr lvl="1"/>
            <a:r>
              <a:rPr lang="en-US" sz="3600" dirty="0"/>
              <a:t>Use </a:t>
            </a:r>
            <a:r>
              <a:rPr lang="en-US" sz="3600" dirty="0" err="1"/>
              <a:t>keypoints</a:t>
            </a:r>
            <a:r>
              <a:rPr lang="en-US" sz="3600" dirty="0"/>
              <a:t> and/or feature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24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1591" y="4443584"/>
            <a:ext cx="5148708" cy="386153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45646" y="4064622"/>
            <a:ext cx="3466826" cy="4354912"/>
          </a:xfrm>
          <a:custGeom>
            <a:avLst/>
            <a:gdLst>
              <a:gd name="connsiteX0" fmla="*/ 0 w 3466826"/>
              <a:gd name="connsiteY0" fmla="*/ 0 h 4354912"/>
              <a:gd name="connsiteX1" fmla="*/ 0 w 3466826"/>
              <a:gd name="connsiteY1" fmla="*/ 0 h 4354912"/>
              <a:gd name="connsiteX2" fmla="*/ 3466826 w 3466826"/>
              <a:gd name="connsiteY2" fmla="*/ 26314 h 4354912"/>
              <a:gd name="connsiteX3" fmla="*/ 3335258 w 3466826"/>
              <a:gd name="connsiteY3" fmla="*/ 4354912 h 4354912"/>
              <a:gd name="connsiteX4" fmla="*/ 13157 w 3466826"/>
              <a:gd name="connsiteY4" fmla="*/ 4256236 h 4354912"/>
              <a:gd name="connsiteX5" fmla="*/ 0 w 3466826"/>
              <a:gd name="connsiteY5" fmla="*/ 0 h 435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6826" h="4354912">
                <a:moveTo>
                  <a:pt x="0" y="0"/>
                </a:moveTo>
                <a:lnTo>
                  <a:pt x="0" y="0"/>
                </a:lnTo>
                <a:lnTo>
                  <a:pt x="3466826" y="26314"/>
                </a:lnTo>
                <a:lnTo>
                  <a:pt x="3335258" y="4354912"/>
                </a:lnTo>
                <a:lnTo>
                  <a:pt x="13157" y="4256236"/>
                </a:lnTo>
                <a:cubicBezTo>
                  <a:pt x="17543" y="2839684"/>
                  <a:pt x="21928" y="1423131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92" y="5791526"/>
            <a:ext cx="4121201" cy="2098838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871092" y="7923256"/>
            <a:ext cx="547324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Feature vectors </a:t>
            </a:r>
            <a:br>
              <a:rPr lang="en-US" sz="3200" dirty="0"/>
            </a:br>
            <a:r>
              <a:rPr lang="en-US" sz="3200" dirty="0"/>
              <a:t>(e.g. from color histograms)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71092" y="4039469"/>
            <a:ext cx="5473244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 err="1"/>
              <a:t>Keypoints</a:t>
            </a:r>
            <a:endParaRPr lang="en-US" sz="3200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6038987" y="4353947"/>
            <a:ext cx="3832105" cy="2486998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 flipV="1">
            <a:off x="5815321" y="4353947"/>
            <a:ext cx="4055771" cy="1768210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 flipV="1">
            <a:off x="6563019" y="4353947"/>
            <a:ext cx="3308073" cy="2611058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1"/>
          </p:cNvCxnSpPr>
          <p:nvPr/>
        </p:nvCxnSpPr>
        <p:spPr>
          <a:xfrm flipV="1">
            <a:off x="5986360" y="4353947"/>
            <a:ext cx="3884732" cy="789296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9" idx="1"/>
          </p:cNvCxnSpPr>
          <p:nvPr/>
        </p:nvCxnSpPr>
        <p:spPr>
          <a:xfrm flipV="1">
            <a:off x="6848132" y="4353947"/>
            <a:ext cx="3022960" cy="2920108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9" idx="1"/>
          </p:cNvCxnSpPr>
          <p:nvPr/>
        </p:nvCxnSpPr>
        <p:spPr>
          <a:xfrm flipV="1">
            <a:off x="5815321" y="4353947"/>
            <a:ext cx="4055771" cy="237788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9" idx="1"/>
          </p:cNvCxnSpPr>
          <p:nvPr/>
        </p:nvCxnSpPr>
        <p:spPr>
          <a:xfrm flipV="1">
            <a:off x="6881532" y="4353947"/>
            <a:ext cx="2989560" cy="1078143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 flipV="1">
            <a:off x="7327849" y="4353947"/>
            <a:ext cx="2543243" cy="1243500"/>
          </a:xfrm>
          <a:prstGeom prst="straightConnector1">
            <a:avLst/>
          </a:prstGeom>
          <a:ln w="31750">
            <a:solidFill>
              <a:srgbClr val="1E64C8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 flipV="1">
            <a:off x="8376312" y="6840945"/>
            <a:ext cx="1494780" cy="722436"/>
          </a:xfrm>
          <a:prstGeom prst="straightConnector1">
            <a:avLst/>
          </a:prstGeom>
          <a:ln w="31750">
            <a:solidFill>
              <a:srgbClr val="1E64C8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Evaluate on the database:</a:t>
            </a:r>
          </a:p>
          <a:p>
            <a:pPr lvl="1"/>
            <a:r>
              <a:rPr lang="en-US" sz="3600" dirty="0"/>
              <a:t>Method’s ability to capture uniqueness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25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24" y="3653762"/>
            <a:ext cx="54864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4450" y="3653762"/>
            <a:ext cx="5486400" cy="411480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7617166" y="5177214"/>
            <a:ext cx="2104342" cy="927557"/>
          </a:xfrm>
          <a:prstGeom prst="leftRightArrow">
            <a:avLst/>
          </a:prstGeom>
          <a:noFill/>
          <a:ln w="317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01709" y="4345762"/>
            <a:ext cx="3335257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dirty="0"/>
              <a:t>Matching score?</a:t>
            </a:r>
          </a:p>
        </p:txBody>
      </p:sp>
    </p:spTree>
    <p:extLst>
      <p:ext uri="{BB962C8B-B14F-4D97-AF65-F5344CB8AC3E}">
        <p14:creationId xmlns:p14="http://schemas.microsoft.com/office/powerpoint/2010/main" val="153054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Qualitative evaluation with </a:t>
            </a:r>
            <a:r>
              <a:rPr lang="en-US" sz="3600" i="1" dirty="0" err="1"/>
              <a:t>test_pictures_msk</a:t>
            </a:r>
            <a:r>
              <a:rPr lang="en-US" sz="3600" dirty="0"/>
              <a:t> and video frames:</a:t>
            </a:r>
          </a:p>
          <a:p>
            <a:pPr lvl="1"/>
            <a:r>
              <a:rPr lang="en-US" sz="3600" dirty="0"/>
              <a:t>Common causes of mismatches</a:t>
            </a:r>
          </a:p>
          <a:p>
            <a:pPr lvl="1"/>
            <a:r>
              <a:rPr lang="en-US" sz="3600" dirty="0"/>
              <a:t>Recommendations for future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7331" y="4091998"/>
            <a:ext cx="3200400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18" y="6927722"/>
            <a:ext cx="4114800" cy="2314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61905" y="4091999"/>
            <a:ext cx="3200400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66" r="357" b="1174"/>
          <a:stretch/>
        </p:blipFill>
        <p:spPr>
          <a:xfrm>
            <a:off x="9341353" y="6451634"/>
            <a:ext cx="5078538" cy="284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7366" y="3391910"/>
            <a:ext cx="5106512" cy="2873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7" t="33355" b="33449"/>
          <a:stretch/>
        </p:blipFill>
        <p:spPr>
          <a:xfrm>
            <a:off x="14137019" y="5393295"/>
            <a:ext cx="1292115" cy="961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54" t="11657" r="29830" b="9731"/>
          <a:stretch/>
        </p:blipFill>
        <p:spPr>
          <a:xfrm>
            <a:off x="14038342" y="8126768"/>
            <a:ext cx="1170958" cy="12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0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Assignment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6096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localization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Write a location estimation program.</a:t>
            </a:r>
          </a:p>
          <a:p>
            <a:pPr lvl="1"/>
            <a:r>
              <a:rPr lang="en-US" sz="3600" dirty="0"/>
              <a:t>Soft matching logic: </a:t>
            </a:r>
            <a:br>
              <a:rPr lang="en-US" sz="3600" dirty="0"/>
            </a:br>
            <a:r>
              <a:rPr lang="en-US" sz="3600" dirty="0"/>
              <a:t>list of best potential matches</a:t>
            </a:r>
          </a:p>
          <a:p>
            <a:pPr lvl="1"/>
            <a:r>
              <a:rPr lang="en-US" sz="3600" dirty="0" err="1"/>
              <a:t>Spatio</a:t>
            </a:r>
            <a:r>
              <a:rPr lang="en-US" sz="3600" dirty="0"/>
              <a:t>-temporal consistency: </a:t>
            </a:r>
            <a:br>
              <a:rPr lang="en-US" sz="3600" dirty="0"/>
            </a:br>
            <a:r>
              <a:rPr lang="en-US" sz="3600" dirty="0"/>
              <a:t>potential locations (teleportation is not possible)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28</a:t>
            </a:fld>
            <a:endParaRPr lang="en-GB" noProof="0" dirty="0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5795276" y="4832123"/>
            <a:ext cx="6697137" cy="4774016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9999194" y="6578417"/>
            <a:ext cx="1493301" cy="1355154"/>
          </a:xfrm>
          <a:custGeom>
            <a:avLst/>
            <a:gdLst>
              <a:gd name="connsiteX0" fmla="*/ 0 w 1493301"/>
              <a:gd name="connsiteY0" fmla="*/ 1355154 h 1355154"/>
              <a:gd name="connsiteX1" fmla="*/ 39471 w 1493301"/>
              <a:gd name="connsiteY1" fmla="*/ 1328841 h 1355154"/>
              <a:gd name="connsiteX2" fmla="*/ 65784 w 1493301"/>
              <a:gd name="connsiteY2" fmla="*/ 1309105 h 1355154"/>
              <a:gd name="connsiteX3" fmla="*/ 111833 w 1493301"/>
              <a:gd name="connsiteY3" fmla="*/ 1295948 h 1355154"/>
              <a:gd name="connsiteX4" fmla="*/ 151304 w 1493301"/>
              <a:gd name="connsiteY4" fmla="*/ 1282792 h 1355154"/>
              <a:gd name="connsiteX5" fmla="*/ 322343 w 1493301"/>
              <a:gd name="connsiteY5" fmla="*/ 1289370 h 1355154"/>
              <a:gd name="connsiteX6" fmla="*/ 342078 w 1493301"/>
              <a:gd name="connsiteY6" fmla="*/ 1302527 h 1355154"/>
              <a:gd name="connsiteX7" fmla="*/ 388127 w 1493301"/>
              <a:gd name="connsiteY7" fmla="*/ 1322262 h 1355154"/>
              <a:gd name="connsiteX8" fmla="*/ 480225 w 1493301"/>
              <a:gd name="connsiteY8" fmla="*/ 1309105 h 1355154"/>
              <a:gd name="connsiteX9" fmla="*/ 447333 w 1493301"/>
              <a:gd name="connsiteY9" fmla="*/ 1184115 h 1355154"/>
              <a:gd name="connsiteX10" fmla="*/ 421019 w 1493301"/>
              <a:gd name="connsiteY10" fmla="*/ 1177537 h 1355154"/>
              <a:gd name="connsiteX11" fmla="*/ 361813 w 1493301"/>
              <a:gd name="connsiteY11" fmla="*/ 1157802 h 1355154"/>
              <a:gd name="connsiteX12" fmla="*/ 335500 w 1493301"/>
              <a:gd name="connsiteY12" fmla="*/ 1144645 h 1355154"/>
              <a:gd name="connsiteX13" fmla="*/ 309186 w 1493301"/>
              <a:gd name="connsiteY13" fmla="*/ 1138066 h 1355154"/>
              <a:gd name="connsiteX14" fmla="*/ 276294 w 1493301"/>
              <a:gd name="connsiteY14" fmla="*/ 1098596 h 1355154"/>
              <a:gd name="connsiteX15" fmla="*/ 263137 w 1493301"/>
              <a:gd name="connsiteY15" fmla="*/ 1078861 h 1355154"/>
              <a:gd name="connsiteX16" fmla="*/ 256559 w 1493301"/>
              <a:gd name="connsiteY16" fmla="*/ 1059125 h 1355154"/>
              <a:gd name="connsiteX17" fmla="*/ 243402 w 1493301"/>
              <a:gd name="connsiteY17" fmla="*/ 1032812 h 1355154"/>
              <a:gd name="connsiteX18" fmla="*/ 249980 w 1493301"/>
              <a:gd name="connsiteY18" fmla="*/ 809146 h 1355154"/>
              <a:gd name="connsiteX19" fmla="*/ 289451 w 1493301"/>
              <a:gd name="connsiteY19" fmla="*/ 769675 h 1355154"/>
              <a:gd name="connsiteX20" fmla="*/ 309186 w 1493301"/>
              <a:gd name="connsiteY20" fmla="*/ 763097 h 1355154"/>
              <a:gd name="connsiteX21" fmla="*/ 355235 w 1493301"/>
              <a:gd name="connsiteY21" fmla="*/ 736783 h 1355154"/>
              <a:gd name="connsiteX22" fmla="*/ 374970 w 1493301"/>
              <a:gd name="connsiteY22" fmla="*/ 723626 h 1355154"/>
              <a:gd name="connsiteX23" fmla="*/ 401284 w 1493301"/>
              <a:gd name="connsiteY23" fmla="*/ 717048 h 1355154"/>
              <a:gd name="connsiteX24" fmla="*/ 414441 w 1493301"/>
              <a:gd name="connsiteY24" fmla="*/ 697312 h 1355154"/>
              <a:gd name="connsiteX25" fmla="*/ 434176 w 1493301"/>
              <a:gd name="connsiteY25" fmla="*/ 638107 h 1355154"/>
              <a:gd name="connsiteX26" fmla="*/ 440754 w 1493301"/>
              <a:gd name="connsiteY26" fmla="*/ 618371 h 1355154"/>
              <a:gd name="connsiteX27" fmla="*/ 467068 w 1493301"/>
              <a:gd name="connsiteY27" fmla="*/ 565744 h 1355154"/>
              <a:gd name="connsiteX28" fmla="*/ 493382 w 1493301"/>
              <a:gd name="connsiteY28" fmla="*/ 559166 h 1355154"/>
              <a:gd name="connsiteX29" fmla="*/ 539430 w 1493301"/>
              <a:gd name="connsiteY29" fmla="*/ 546009 h 1355154"/>
              <a:gd name="connsiteX30" fmla="*/ 552587 w 1493301"/>
              <a:gd name="connsiteY30" fmla="*/ 526274 h 1355154"/>
              <a:gd name="connsiteX31" fmla="*/ 578901 w 1493301"/>
              <a:gd name="connsiteY31" fmla="*/ 519695 h 1355154"/>
              <a:gd name="connsiteX32" fmla="*/ 598636 w 1493301"/>
              <a:gd name="connsiteY32" fmla="*/ 506538 h 1355154"/>
              <a:gd name="connsiteX33" fmla="*/ 664420 w 1493301"/>
              <a:gd name="connsiteY33" fmla="*/ 513117 h 1355154"/>
              <a:gd name="connsiteX34" fmla="*/ 684156 w 1493301"/>
              <a:gd name="connsiteY34" fmla="*/ 519695 h 1355154"/>
              <a:gd name="connsiteX35" fmla="*/ 723626 w 1493301"/>
              <a:gd name="connsiteY35" fmla="*/ 559166 h 1355154"/>
              <a:gd name="connsiteX36" fmla="*/ 736783 w 1493301"/>
              <a:gd name="connsiteY36" fmla="*/ 578901 h 1355154"/>
              <a:gd name="connsiteX37" fmla="*/ 756518 w 1493301"/>
              <a:gd name="connsiteY37" fmla="*/ 585479 h 1355154"/>
              <a:gd name="connsiteX38" fmla="*/ 894665 w 1493301"/>
              <a:gd name="connsiteY38" fmla="*/ 572323 h 1355154"/>
              <a:gd name="connsiteX39" fmla="*/ 940714 w 1493301"/>
              <a:gd name="connsiteY39" fmla="*/ 546009 h 1355154"/>
              <a:gd name="connsiteX40" fmla="*/ 960449 w 1493301"/>
              <a:gd name="connsiteY40" fmla="*/ 526274 h 1355154"/>
              <a:gd name="connsiteX41" fmla="*/ 1006498 w 1493301"/>
              <a:gd name="connsiteY41" fmla="*/ 499960 h 1355154"/>
              <a:gd name="connsiteX42" fmla="*/ 1052547 w 1493301"/>
              <a:gd name="connsiteY42" fmla="*/ 460489 h 1355154"/>
              <a:gd name="connsiteX43" fmla="*/ 1065704 w 1493301"/>
              <a:gd name="connsiteY43" fmla="*/ 440754 h 1355154"/>
              <a:gd name="connsiteX44" fmla="*/ 1072282 w 1493301"/>
              <a:gd name="connsiteY44" fmla="*/ 421019 h 1355154"/>
              <a:gd name="connsiteX45" fmla="*/ 1085439 w 1493301"/>
              <a:gd name="connsiteY45" fmla="*/ 401284 h 1355154"/>
              <a:gd name="connsiteX46" fmla="*/ 1078861 w 1493301"/>
              <a:gd name="connsiteY46" fmla="*/ 381548 h 1355154"/>
              <a:gd name="connsiteX47" fmla="*/ 1072282 w 1493301"/>
              <a:gd name="connsiteY47" fmla="*/ 335500 h 1355154"/>
              <a:gd name="connsiteX48" fmla="*/ 1039390 w 1493301"/>
              <a:gd name="connsiteY48" fmla="*/ 302607 h 1355154"/>
              <a:gd name="connsiteX49" fmla="*/ 1026233 w 1493301"/>
              <a:gd name="connsiteY49" fmla="*/ 282872 h 1355154"/>
              <a:gd name="connsiteX50" fmla="*/ 1032812 w 1493301"/>
              <a:gd name="connsiteY50" fmla="*/ 118412 h 1355154"/>
              <a:gd name="connsiteX51" fmla="*/ 1059125 w 1493301"/>
              <a:gd name="connsiteY51" fmla="*/ 78941 h 1355154"/>
              <a:gd name="connsiteX52" fmla="*/ 1078861 w 1493301"/>
              <a:gd name="connsiteY52" fmla="*/ 72363 h 1355154"/>
              <a:gd name="connsiteX53" fmla="*/ 1098596 w 1493301"/>
              <a:gd name="connsiteY53" fmla="*/ 52628 h 1355154"/>
              <a:gd name="connsiteX54" fmla="*/ 1131488 w 1493301"/>
              <a:gd name="connsiteY54" fmla="*/ 39471 h 1355154"/>
              <a:gd name="connsiteX55" fmla="*/ 1427517 w 1493301"/>
              <a:gd name="connsiteY55" fmla="*/ 32892 h 1355154"/>
              <a:gd name="connsiteX56" fmla="*/ 1466987 w 1493301"/>
              <a:gd name="connsiteY56" fmla="*/ 26314 h 1355154"/>
              <a:gd name="connsiteX57" fmla="*/ 1493301 w 1493301"/>
              <a:gd name="connsiteY57" fmla="*/ 0 h 135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93301" h="1355154">
                <a:moveTo>
                  <a:pt x="0" y="1355154"/>
                </a:moveTo>
                <a:cubicBezTo>
                  <a:pt x="13157" y="1346383"/>
                  <a:pt x="26517" y="1337909"/>
                  <a:pt x="39471" y="1328841"/>
                </a:cubicBezTo>
                <a:cubicBezTo>
                  <a:pt x="48453" y="1322554"/>
                  <a:pt x="56265" y="1314545"/>
                  <a:pt x="65784" y="1309105"/>
                </a:cubicBezTo>
                <a:cubicBezTo>
                  <a:pt x="73923" y="1304454"/>
                  <a:pt x="105095" y="1297969"/>
                  <a:pt x="111833" y="1295948"/>
                </a:cubicBezTo>
                <a:cubicBezTo>
                  <a:pt x="125117" y="1291963"/>
                  <a:pt x="138147" y="1287177"/>
                  <a:pt x="151304" y="1282792"/>
                </a:cubicBezTo>
                <a:cubicBezTo>
                  <a:pt x="208317" y="1284985"/>
                  <a:pt x="265591" y="1283499"/>
                  <a:pt x="322343" y="1289370"/>
                </a:cubicBezTo>
                <a:cubicBezTo>
                  <a:pt x="330207" y="1290184"/>
                  <a:pt x="335213" y="1298604"/>
                  <a:pt x="342078" y="1302527"/>
                </a:cubicBezTo>
                <a:cubicBezTo>
                  <a:pt x="364839" y="1315534"/>
                  <a:pt x="365986" y="1314882"/>
                  <a:pt x="388127" y="1322262"/>
                </a:cubicBezTo>
                <a:cubicBezTo>
                  <a:pt x="418826" y="1317876"/>
                  <a:pt x="463665" y="1335324"/>
                  <a:pt x="480225" y="1309105"/>
                </a:cubicBezTo>
                <a:cubicBezTo>
                  <a:pt x="508077" y="1265006"/>
                  <a:pt x="489466" y="1202172"/>
                  <a:pt x="447333" y="1184115"/>
                </a:cubicBezTo>
                <a:cubicBezTo>
                  <a:pt x="439023" y="1180554"/>
                  <a:pt x="429790" y="1179730"/>
                  <a:pt x="421019" y="1177537"/>
                </a:cubicBezTo>
                <a:cubicBezTo>
                  <a:pt x="379997" y="1150188"/>
                  <a:pt x="426272" y="1177139"/>
                  <a:pt x="361813" y="1157802"/>
                </a:cubicBezTo>
                <a:cubicBezTo>
                  <a:pt x="352420" y="1154984"/>
                  <a:pt x="344682" y="1148088"/>
                  <a:pt x="335500" y="1144645"/>
                </a:cubicBezTo>
                <a:cubicBezTo>
                  <a:pt x="327034" y="1141470"/>
                  <a:pt x="317957" y="1140259"/>
                  <a:pt x="309186" y="1138066"/>
                </a:cubicBezTo>
                <a:cubicBezTo>
                  <a:pt x="276520" y="1089068"/>
                  <a:pt x="318504" y="1149247"/>
                  <a:pt x="276294" y="1098596"/>
                </a:cubicBezTo>
                <a:cubicBezTo>
                  <a:pt x="271233" y="1092522"/>
                  <a:pt x="267523" y="1085439"/>
                  <a:pt x="263137" y="1078861"/>
                </a:cubicBezTo>
                <a:cubicBezTo>
                  <a:pt x="260944" y="1072282"/>
                  <a:pt x="259291" y="1065499"/>
                  <a:pt x="256559" y="1059125"/>
                </a:cubicBezTo>
                <a:cubicBezTo>
                  <a:pt x="252696" y="1050112"/>
                  <a:pt x="243660" y="1042615"/>
                  <a:pt x="243402" y="1032812"/>
                </a:cubicBezTo>
                <a:cubicBezTo>
                  <a:pt x="241440" y="958250"/>
                  <a:pt x="237123" y="882617"/>
                  <a:pt x="249980" y="809146"/>
                </a:cubicBezTo>
                <a:cubicBezTo>
                  <a:pt x="253187" y="790818"/>
                  <a:pt x="271799" y="775559"/>
                  <a:pt x="289451" y="769675"/>
                </a:cubicBezTo>
                <a:lnTo>
                  <a:pt x="309186" y="763097"/>
                </a:lnTo>
                <a:cubicBezTo>
                  <a:pt x="357267" y="731042"/>
                  <a:pt x="296811" y="770169"/>
                  <a:pt x="355235" y="736783"/>
                </a:cubicBezTo>
                <a:cubicBezTo>
                  <a:pt x="362100" y="732860"/>
                  <a:pt x="367703" y="726740"/>
                  <a:pt x="374970" y="723626"/>
                </a:cubicBezTo>
                <a:cubicBezTo>
                  <a:pt x="383280" y="720065"/>
                  <a:pt x="392513" y="719241"/>
                  <a:pt x="401284" y="717048"/>
                </a:cubicBezTo>
                <a:cubicBezTo>
                  <a:pt x="405670" y="710469"/>
                  <a:pt x="411400" y="704610"/>
                  <a:pt x="414441" y="697312"/>
                </a:cubicBezTo>
                <a:cubicBezTo>
                  <a:pt x="422442" y="678110"/>
                  <a:pt x="427598" y="657842"/>
                  <a:pt x="434176" y="638107"/>
                </a:cubicBezTo>
                <a:cubicBezTo>
                  <a:pt x="436369" y="631528"/>
                  <a:pt x="438179" y="624809"/>
                  <a:pt x="440754" y="618371"/>
                </a:cubicBezTo>
                <a:cubicBezTo>
                  <a:pt x="443468" y="611586"/>
                  <a:pt x="456318" y="572910"/>
                  <a:pt x="467068" y="565744"/>
                </a:cubicBezTo>
                <a:cubicBezTo>
                  <a:pt x="474591" y="560729"/>
                  <a:pt x="484659" y="561545"/>
                  <a:pt x="493382" y="559166"/>
                </a:cubicBezTo>
                <a:cubicBezTo>
                  <a:pt x="508783" y="554966"/>
                  <a:pt x="524081" y="550395"/>
                  <a:pt x="539430" y="546009"/>
                </a:cubicBezTo>
                <a:cubicBezTo>
                  <a:pt x="543816" y="539431"/>
                  <a:pt x="546009" y="530660"/>
                  <a:pt x="552587" y="526274"/>
                </a:cubicBezTo>
                <a:cubicBezTo>
                  <a:pt x="560110" y="521259"/>
                  <a:pt x="570591" y="523257"/>
                  <a:pt x="578901" y="519695"/>
                </a:cubicBezTo>
                <a:cubicBezTo>
                  <a:pt x="586168" y="516580"/>
                  <a:pt x="592058" y="510924"/>
                  <a:pt x="598636" y="506538"/>
                </a:cubicBezTo>
                <a:cubicBezTo>
                  <a:pt x="620564" y="508731"/>
                  <a:pt x="642639" y="509766"/>
                  <a:pt x="664420" y="513117"/>
                </a:cubicBezTo>
                <a:cubicBezTo>
                  <a:pt x="671274" y="514171"/>
                  <a:pt x="678682" y="515438"/>
                  <a:pt x="684156" y="519695"/>
                </a:cubicBezTo>
                <a:cubicBezTo>
                  <a:pt x="698843" y="531118"/>
                  <a:pt x="713305" y="543685"/>
                  <a:pt x="723626" y="559166"/>
                </a:cubicBezTo>
                <a:cubicBezTo>
                  <a:pt x="728012" y="565744"/>
                  <a:pt x="730609" y="573962"/>
                  <a:pt x="736783" y="578901"/>
                </a:cubicBezTo>
                <a:cubicBezTo>
                  <a:pt x="742198" y="583233"/>
                  <a:pt x="749940" y="583286"/>
                  <a:pt x="756518" y="585479"/>
                </a:cubicBezTo>
                <a:cubicBezTo>
                  <a:pt x="802567" y="581094"/>
                  <a:pt x="848765" y="578060"/>
                  <a:pt x="894665" y="572323"/>
                </a:cubicBezTo>
                <a:cubicBezTo>
                  <a:pt x="913275" y="569997"/>
                  <a:pt x="927077" y="557698"/>
                  <a:pt x="940714" y="546009"/>
                </a:cubicBezTo>
                <a:cubicBezTo>
                  <a:pt x="947778" y="539955"/>
                  <a:pt x="953302" y="532230"/>
                  <a:pt x="960449" y="526274"/>
                </a:cubicBezTo>
                <a:cubicBezTo>
                  <a:pt x="982178" y="508166"/>
                  <a:pt x="980760" y="516046"/>
                  <a:pt x="1006498" y="499960"/>
                </a:cubicBezTo>
                <a:cubicBezTo>
                  <a:pt x="1021652" y="490489"/>
                  <a:pt x="1040844" y="474532"/>
                  <a:pt x="1052547" y="460489"/>
                </a:cubicBezTo>
                <a:cubicBezTo>
                  <a:pt x="1057608" y="454415"/>
                  <a:pt x="1061318" y="447332"/>
                  <a:pt x="1065704" y="440754"/>
                </a:cubicBezTo>
                <a:cubicBezTo>
                  <a:pt x="1067897" y="434176"/>
                  <a:pt x="1069181" y="427221"/>
                  <a:pt x="1072282" y="421019"/>
                </a:cubicBezTo>
                <a:cubicBezTo>
                  <a:pt x="1075818" y="413947"/>
                  <a:pt x="1084139" y="409083"/>
                  <a:pt x="1085439" y="401284"/>
                </a:cubicBezTo>
                <a:cubicBezTo>
                  <a:pt x="1086579" y="394444"/>
                  <a:pt x="1081054" y="388127"/>
                  <a:pt x="1078861" y="381548"/>
                </a:cubicBezTo>
                <a:cubicBezTo>
                  <a:pt x="1076668" y="366199"/>
                  <a:pt x="1079216" y="349368"/>
                  <a:pt x="1072282" y="335500"/>
                </a:cubicBezTo>
                <a:cubicBezTo>
                  <a:pt x="1065348" y="321631"/>
                  <a:pt x="1049600" y="314276"/>
                  <a:pt x="1039390" y="302607"/>
                </a:cubicBezTo>
                <a:cubicBezTo>
                  <a:pt x="1034184" y="296657"/>
                  <a:pt x="1030619" y="289450"/>
                  <a:pt x="1026233" y="282872"/>
                </a:cubicBezTo>
                <a:cubicBezTo>
                  <a:pt x="1019297" y="171893"/>
                  <a:pt x="1011510" y="203622"/>
                  <a:pt x="1032812" y="118412"/>
                </a:cubicBezTo>
                <a:cubicBezTo>
                  <a:pt x="1037640" y="99101"/>
                  <a:pt x="1040782" y="91169"/>
                  <a:pt x="1059125" y="78941"/>
                </a:cubicBezTo>
                <a:cubicBezTo>
                  <a:pt x="1064895" y="75094"/>
                  <a:pt x="1072282" y="74556"/>
                  <a:pt x="1078861" y="72363"/>
                </a:cubicBezTo>
                <a:cubicBezTo>
                  <a:pt x="1085439" y="65785"/>
                  <a:pt x="1090707" y="57559"/>
                  <a:pt x="1098596" y="52628"/>
                </a:cubicBezTo>
                <a:cubicBezTo>
                  <a:pt x="1108610" y="46369"/>
                  <a:pt x="1119701" y="40178"/>
                  <a:pt x="1131488" y="39471"/>
                </a:cubicBezTo>
                <a:cubicBezTo>
                  <a:pt x="1230012" y="33559"/>
                  <a:pt x="1328841" y="35085"/>
                  <a:pt x="1427517" y="32892"/>
                </a:cubicBezTo>
                <a:cubicBezTo>
                  <a:pt x="1440674" y="30699"/>
                  <a:pt x="1455057" y="32279"/>
                  <a:pt x="1466987" y="26314"/>
                </a:cubicBezTo>
                <a:cubicBezTo>
                  <a:pt x="1478082" y="20767"/>
                  <a:pt x="1493301" y="0"/>
                  <a:pt x="1493301" y="0"/>
                </a:cubicBezTo>
              </a:path>
            </a:pathLst>
          </a:custGeom>
          <a:noFill/>
          <a:ln w="31750">
            <a:solidFill>
              <a:srgbClr val="00C5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037" y="5683753"/>
            <a:ext cx="867270" cy="86727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6558682" y="5131165"/>
            <a:ext cx="3637865" cy="2822141"/>
          </a:xfrm>
          <a:custGeom>
            <a:avLst/>
            <a:gdLst>
              <a:gd name="connsiteX0" fmla="*/ 3144483 w 3637865"/>
              <a:gd name="connsiteY0" fmla="*/ 2822141 h 2822141"/>
              <a:gd name="connsiteX1" fmla="*/ 697312 w 3637865"/>
              <a:gd name="connsiteY1" fmla="*/ 46049 h 2822141"/>
              <a:gd name="connsiteX2" fmla="*/ 3637865 w 3637865"/>
              <a:gd name="connsiteY2" fmla="*/ 1085439 h 2822141"/>
              <a:gd name="connsiteX3" fmla="*/ 0 w 3637865"/>
              <a:gd name="connsiteY3" fmla="*/ 1736703 h 2822141"/>
              <a:gd name="connsiteX4" fmla="*/ 1907741 w 3637865"/>
              <a:gd name="connsiteY4" fmla="*/ 0 h 282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7865" h="2822141">
                <a:moveTo>
                  <a:pt x="3144483" y="2822141"/>
                </a:moveTo>
                <a:lnTo>
                  <a:pt x="697312" y="46049"/>
                </a:lnTo>
                <a:lnTo>
                  <a:pt x="3637865" y="1085439"/>
                </a:lnTo>
                <a:lnTo>
                  <a:pt x="0" y="1736703"/>
                </a:lnTo>
                <a:lnTo>
                  <a:pt x="1907741" y="0"/>
                </a:lnTo>
              </a:path>
            </a:pathLst>
          </a:custGeom>
          <a:noFill/>
          <a:ln w="31750">
            <a:solidFill>
              <a:srgbClr val="CA0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3" b="95833" l="3164" r="95873">
                        <a14:foregroundMark x1="4264" y1="5556" x2="6327" y2="94861"/>
                        <a14:foregroundMark x1="7153" y1="95833" x2="94085" y2="96111"/>
                        <a14:foregroundMark x1="95873" y1="95278" x2="94360" y2="2222"/>
                        <a14:foregroundMark x1="3164" y1="3333" x2="95873" y2="4722"/>
                        <a14:foregroundMark x1="9904" y1="8472" x2="92572" y2="7222"/>
                        <a14:foregroundMark x1="90234" y1="10000" x2="91884" y2="84722"/>
                        <a14:foregroundMark x1="27923" y1="80000" x2="71389" y2="18611"/>
                        <a14:foregroundMark x1="39065" y1="22222" x2="62999" y2="69583"/>
                        <a14:foregroundMark x1="25860" y1="75139" x2="66713" y2="18889"/>
                        <a14:foregroundMark x1="65337" y1="64583" x2="44842" y2="20000"/>
                        <a14:foregroundMark x1="27785" y1="83611" x2="75791" y2="17639"/>
                        <a14:backgroundMark x1="17607" y1="14861" x2="15681" y2="84861"/>
                        <a14:backgroundMark x1="50757" y1="67639" x2="44842" y2="84583"/>
                        <a14:backgroundMark x1="68776" y1="81944" x2="83769" y2="15972"/>
                        <a14:backgroundMark x1="42366" y1="13056" x2="78404" y2="12361"/>
                        <a14:backgroundMark x1="23521" y1="55278" x2="30261" y2="37778"/>
                        <a14:backgroundMark x1="34113" y1="43056" x2="22146" y2="21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25" y="4493505"/>
            <a:ext cx="849379" cy="8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Assignment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0200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3</a:t>
            </a:fld>
            <a:endParaRPr lang="nl-BE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41526"/>
            <a:ext cx="17338675" cy="173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07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6400" indent="0">
              <a:buNone/>
            </a:pPr>
            <a:r>
              <a:rPr lang="en-US" sz="3600" dirty="0"/>
              <a:t>Create a visualization on a test video showing: </a:t>
            </a:r>
          </a:p>
          <a:p>
            <a:pPr lvl="1"/>
            <a:r>
              <a:rPr lang="en-US" sz="3600" dirty="0"/>
              <a:t>detected paintings</a:t>
            </a:r>
          </a:p>
          <a:p>
            <a:pPr lvl="1"/>
            <a:r>
              <a:rPr lang="en-US" sz="3600" dirty="0"/>
              <a:t>most likely match</a:t>
            </a:r>
          </a:p>
          <a:p>
            <a:pPr lvl="1"/>
            <a:r>
              <a:rPr lang="en-US" sz="3600" dirty="0"/>
              <a:t>estimated localization likelihoods</a:t>
            </a:r>
          </a:p>
          <a:p>
            <a:pPr lvl="1"/>
            <a:r>
              <a:rPr lang="en-US" sz="3600" dirty="0"/>
              <a:t>tracked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6" r="357" b="1174"/>
          <a:stretch/>
        </p:blipFill>
        <p:spPr>
          <a:xfrm>
            <a:off x="9722573" y="5352278"/>
            <a:ext cx="5078538" cy="28436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262" y="5352278"/>
            <a:ext cx="5106512" cy="2873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7" t="33355" b="33449"/>
          <a:stretch/>
        </p:blipFill>
        <p:spPr>
          <a:xfrm>
            <a:off x="7584915" y="7353663"/>
            <a:ext cx="1292115" cy="961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54" t="11657" r="29830" b="9731"/>
          <a:stretch/>
        </p:blipFill>
        <p:spPr>
          <a:xfrm>
            <a:off x="14419562" y="7027412"/>
            <a:ext cx="1170958" cy="12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5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49940" y="1059125"/>
            <a:ext cx="15426388" cy="711784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524899" y="4008535"/>
            <a:ext cx="370106" cy="322343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13882" y="1194363"/>
            <a:ext cx="7074108" cy="5188984"/>
          </a:xfrm>
          <a:prstGeom prst="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Demo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3" t="28452" r="30619" b="16532"/>
          <a:stretch/>
        </p:blipFill>
        <p:spPr>
          <a:xfrm rot="5400000">
            <a:off x="712859" y="5570334"/>
            <a:ext cx="2651665" cy="2325051"/>
          </a:xfrm>
          <a:ln>
            <a:solidFill>
              <a:schemeClr val="accent6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31</a:t>
            </a:fld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66" r="357" b="1174"/>
          <a:stretch/>
        </p:blipFill>
        <p:spPr>
          <a:xfrm>
            <a:off x="876167" y="1194363"/>
            <a:ext cx="7175816" cy="401801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Freeform 6"/>
          <p:cNvSpPr/>
          <p:nvPr/>
        </p:nvSpPr>
        <p:spPr>
          <a:xfrm>
            <a:off x="2736622" y="1986682"/>
            <a:ext cx="1045968" cy="1249899"/>
          </a:xfrm>
          <a:custGeom>
            <a:avLst/>
            <a:gdLst>
              <a:gd name="connsiteX0" fmla="*/ 0 w 1045968"/>
              <a:gd name="connsiteY0" fmla="*/ 0 h 1249899"/>
              <a:gd name="connsiteX1" fmla="*/ 1045968 w 1045968"/>
              <a:gd name="connsiteY1" fmla="*/ 0 h 1249899"/>
              <a:gd name="connsiteX2" fmla="*/ 1032811 w 1045968"/>
              <a:gd name="connsiteY2" fmla="*/ 1249899 h 1249899"/>
              <a:gd name="connsiteX3" fmla="*/ 19735 w 1045968"/>
              <a:gd name="connsiteY3" fmla="*/ 1223586 h 1249899"/>
              <a:gd name="connsiteX4" fmla="*/ 0 w 1045968"/>
              <a:gd name="connsiteY4" fmla="*/ 0 h 1249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5968" h="1249899">
                <a:moveTo>
                  <a:pt x="0" y="0"/>
                </a:moveTo>
                <a:lnTo>
                  <a:pt x="1045968" y="0"/>
                </a:lnTo>
                <a:lnTo>
                  <a:pt x="1032811" y="1249899"/>
                </a:lnTo>
                <a:lnTo>
                  <a:pt x="19735" y="1223586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184115" y="3499718"/>
            <a:ext cx="1841957" cy="1256478"/>
          </a:xfrm>
          <a:custGeom>
            <a:avLst/>
            <a:gdLst>
              <a:gd name="connsiteX0" fmla="*/ 6579 w 1841957"/>
              <a:gd name="connsiteY0" fmla="*/ 0 h 1256478"/>
              <a:gd name="connsiteX1" fmla="*/ 1841957 w 1841957"/>
              <a:gd name="connsiteY1" fmla="*/ 32892 h 1256478"/>
              <a:gd name="connsiteX2" fmla="*/ 1815643 w 1841957"/>
              <a:gd name="connsiteY2" fmla="*/ 1256478 h 1256478"/>
              <a:gd name="connsiteX3" fmla="*/ 0 w 1841957"/>
              <a:gd name="connsiteY3" fmla="*/ 1197272 h 1256478"/>
              <a:gd name="connsiteX4" fmla="*/ 6579 w 1841957"/>
              <a:gd name="connsiteY4" fmla="*/ 0 h 1256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957" h="1256478">
                <a:moveTo>
                  <a:pt x="6579" y="0"/>
                </a:moveTo>
                <a:lnTo>
                  <a:pt x="1841957" y="32892"/>
                </a:lnTo>
                <a:lnTo>
                  <a:pt x="1815643" y="1256478"/>
                </a:lnTo>
                <a:lnTo>
                  <a:pt x="0" y="1197272"/>
                </a:lnTo>
                <a:lnTo>
                  <a:pt x="6579" y="0"/>
                </a:lnTo>
                <a:close/>
              </a:path>
            </a:pathLst>
          </a:custGeom>
          <a:noFill/>
          <a:ln w="57150">
            <a:solidFill>
              <a:srgbClr val="1E64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690331" y="1815643"/>
            <a:ext cx="2091937" cy="2236662"/>
          </a:xfrm>
          <a:custGeom>
            <a:avLst/>
            <a:gdLst>
              <a:gd name="connsiteX0" fmla="*/ 0 w 2091937"/>
              <a:gd name="connsiteY0" fmla="*/ 32892 h 2236662"/>
              <a:gd name="connsiteX1" fmla="*/ 2091937 w 2091937"/>
              <a:gd name="connsiteY1" fmla="*/ 0 h 2236662"/>
              <a:gd name="connsiteX2" fmla="*/ 2059045 w 2091937"/>
              <a:gd name="connsiteY2" fmla="*/ 2236662 h 2236662"/>
              <a:gd name="connsiteX3" fmla="*/ 19735 w 2091937"/>
              <a:gd name="connsiteY3" fmla="*/ 2210348 h 2236662"/>
              <a:gd name="connsiteX4" fmla="*/ 0 w 2091937"/>
              <a:gd name="connsiteY4" fmla="*/ 32892 h 223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937" h="2236662">
                <a:moveTo>
                  <a:pt x="0" y="32892"/>
                </a:moveTo>
                <a:lnTo>
                  <a:pt x="2091937" y="0"/>
                </a:lnTo>
                <a:lnTo>
                  <a:pt x="2059045" y="2236662"/>
                </a:lnTo>
                <a:lnTo>
                  <a:pt x="19735" y="2210348"/>
                </a:lnTo>
                <a:cubicBezTo>
                  <a:pt x="17542" y="1484529"/>
                  <a:pt x="15350" y="758711"/>
                  <a:pt x="0" y="32892"/>
                </a:cubicBezTo>
                <a:close/>
              </a:path>
            </a:pathLst>
          </a:cu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0833" y="6383347"/>
            <a:ext cx="556143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/>
              <a:t>Match: 0.93</a:t>
            </a:r>
            <a:br>
              <a:rPr lang="en-US" sz="3200" dirty="0"/>
            </a:br>
            <a:r>
              <a:rPr lang="en-US" sz="3200" dirty="0"/>
              <a:t>Image: </a:t>
            </a:r>
            <a:r>
              <a:rPr lang="en-US" sz="2400" dirty="0"/>
              <a:t>IMG_20190323_113148.jpg</a:t>
            </a:r>
            <a:br>
              <a:rPr lang="en-US" sz="3200" dirty="0"/>
            </a:br>
            <a:r>
              <a:rPr lang="en-US" sz="3200" dirty="0"/>
              <a:t>Hall: 7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882" y="1194363"/>
            <a:ext cx="7074108" cy="5202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899" y="1925326"/>
            <a:ext cx="370106" cy="2438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50537" y="6578744"/>
            <a:ext cx="5183793" cy="121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dirty="0"/>
              <a:t>Current Location: Hall 7</a:t>
            </a:r>
            <a:br>
              <a:rPr lang="en-US" sz="3200" b="1" dirty="0"/>
            </a:br>
            <a:r>
              <a:rPr lang="en-US" sz="3200" b="1" dirty="0"/>
              <a:t>Probability: 0.84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35486" y="1497580"/>
            <a:ext cx="1065703" cy="42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100%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524899" y="4280574"/>
            <a:ext cx="106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0%</a:t>
            </a:r>
          </a:p>
        </p:txBody>
      </p:sp>
      <p:sp>
        <p:nvSpPr>
          <p:cNvPr id="24" name="Freeform 23"/>
          <p:cNvSpPr/>
          <p:nvPr/>
        </p:nvSpPr>
        <p:spPr>
          <a:xfrm>
            <a:off x="12630561" y="3624708"/>
            <a:ext cx="1144645" cy="999919"/>
          </a:xfrm>
          <a:custGeom>
            <a:avLst/>
            <a:gdLst>
              <a:gd name="connsiteX0" fmla="*/ 585479 w 1144645"/>
              <a:gd name="connsiteY0" fmla="*/ 0 h 999919"/>
              <a:gd name="connsiteX1" fmla="*/ 605215 w 1144645"/>
              <a:gd name="connsiteY1" fmla="*/ 184196 h 999919"/>
              <a:gd name="connsiteX2" fmla="*/ 184196 w 1144645"/>
              <a:gd name="connsiteY2" fmla="*/ 499960 h 999919"/>
              <a:gd name="connsiteX3" fmla="*/ 592058 w 1144645"/>
              <a:gd name="connsiteY3" fmla="*/ 802567 h 999919"/>
              <a:gd name="connsiteX4" fmla="*/ 934135 w 1144645"/>
              <a:gd name="connsiteY4" fmla="*/ 868351 h 999919"/>
              <a:gd name="connsiteX5" fmla="*/ 1144645 w 1144645"/>
              <a:gd name="connsiteY5" fmla="*/ 980184 h 999919"/>
              <a:gd name="connsiteX6" fmla="*/ 940714 w 1144645"/>
              <a:gd name="connsiteY6" fmla="*/ 901243 h 999919"/>
              <a:gd name="connsiteX7" fmla="*/ 585479 w 1144645"/>
              <a:gd name="connsiteY7" fmla="*/ 999919 h 999919"/>
              <a:gd name="connsiteX8" fmla="*/ 263137 w 1144645"/>
              <a:gd name="connsiteY8" fmla="*/ 855194 h 999919"/>
              <a:gd name="connsiteX9" fmla="*/ 0 w 1144645"/>
              <a:gd name="connsiteY9" fmla="*/ 999919 h 99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4645" h="999919">
                <a:moveTo>
                  <a:pt x="585479" y="0"/>
                </a:moveTo>
                <a:lnTo>
                  <a:pt x="605215" y="184196"/>
                </a:lnTo>
                <a:lnTo>
                  <a:pt x="184196" y="499960"/>
                </a:lnTo>
                <a:lnTo>
                  <a:pt x="592058" y="802567"/>
                </a:lnTo>
                <a:lnTo>
                  <a:pt x="934135" y="868351"/>
                </a:lnTo>
                <a:lnTo>
                  <a:pt x="1144645" y="980184"/>
                </a:lnTo>
                <a:lnTo>
                  <a:pt x="940714" y="901243"/>
                </a:lnTo>
                <a:lnTo>
                  <a:pt x="585479" y="999919"/>
                </a:lnTo>
                <a:lnTo>
                  <a:pt x="263137" y="855194"/>
                </a:lnTo>
                <a:lnTo>
                  <a:pt x="0" y="999919"/>
                </a:lnTo>
              </a:path>
            </a:pathLst>
          </a:cu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14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Good Luck!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6416338" y="8948738"/>
            <a:ext cx="922337" cy="519112"/>
          </a:xfrm>
        </p:spPr>
        <p:txBody>
          <a:bodyPr/>
          <a:lstStyle/>
          <a:p>
            <a:fld id="{7AE184E0-0BD4-4705-A12B-9B71DDE63301}" type="slidenum">
              <a:rPr lang="en-GB" noProof="0" smtClean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4615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/>
        </p:nvSpPr>
        <p:spPr>
          <a:xfrm>
            <a:off x="12584512" y="1756437"/>
            <a:ext cx="2059045" cy="3736541"/>
          </a:xfrm>
          <a:custGeom>
            <a:avLst/>
            <a:gdLst>
              <a:gd name="connsiteX0" fmla="*/ 13157 w 2059045"/>
              <a:gd name="connsiteY0" fmla="*/ 3085278 h 3736541"/>
              <a:gd name="connsiteX1" fmla="*/ 13157 w 2059045"/>
              <a:gd name="connsiteY1" fmla="*/ 3723385 h 3736541"/>
              <a:gd name="connsiteX2" fmla="*/ 315764 w 2059045"/>
              <a:gd name="connsiteY2" fmla="*/ 3736541 h 3736541"/>
              <a:gd name="connsiteX3" fmla="*/ 736783 w 2059045"/>
              <a:gd name="connsiteY3" fmla="*/ 3664179 h 3736541"/>
              <a:gd name="connsiteX4" fmla="*/ 1138066 w 2059045"/>
              <a:gd name="connsiteY4" fmla="*/ 3506297 h 3736541"/>
              <a:gd name="connsiteX5" fmla="*/ 1539350 w 2059045"/>
              <a:gd name="connsiteY5" fmla="*/ 3177376 h 3736541"/>
              <a:gd name="connsiteX6" fmla="*/ 1809065 w 2059045"/>
              <a:gd name="connsiteY6" fmla="*/ 2802406 h 3736541"/>
              <a:gd name="connsiteX7" fmla="*/ 1966947 w 2059045"/>
              <a:gd name="connsiteY7" fmla="*/ 2414280 h 3736541"/>
              <a:gd name="connsiteX8" fmla="*/ 2059045 w 2059045"/>
              <a:gd name="connsiteY8" fmla="*/ 1986682 h 3736541"/>
              <a:gd name="connsiteX9" fmla="*/ 2012996 w 2059045"/>
              <a:gd name="connsiteY9" fmla="*/ 1552507 h 3736541"/>
              <a:gd name="connsiteX10" fmla="*/ 1947212 w 2059045"/>
              <a:gd name="connsiteY10" fmla="*/ 1190694 h 3736541"/>
              <a:gd name="connsiteX11" fmla="*/ 1664340 w 2059045"/>
              <a:gd name="connsiteY11" fmla="*/ 723626 h 3736541"/>
              <a:gd name="connsiteX12" fmla="*/ 1355154 w 2059045"/>
              <a:gd name="connsiteY12" fmla="*/ 361813 h 3736541"/>
              <a:gd name="connsiteX13" fmla="*/ 993341 w 2059045"/>
              <a:gd name="connsiteY13" fmla="*/ 151304 h 3736541"/>
              <a:gd name="connsiteX14" fmla="*/ 677577 w 2059045"/>
              <a:gd name="connsiteY14" fmla="*/ 32892 h 3736541"/>
              <a:gd name="connsiteX15" fmla="*/ 453911 w 2059045"/>
              <a:gd name="connsiteY15" fmla="*/ 0 h 3736541"/>
              <a:gd name="connsiteX16" fmla="*/ 217088 w 2059045"/>
              <a:gd name="connsiteY16" fmla="*/ 0 h 3736541"/>
              <a:gd name="connsiteX17" fmla="*/ 13157 w 2059045"/>
              <a:gd name="connsiteY17" fmla="*/ 6579 h 3736541"/>
              <a:gd name="connsiteX18" fmla="*/ 0 w 2059045"/>
              <a:gd name="connsiteY18" fmla="*/ 3723385 h 3736541"/>
              <a:gd name="connsiteX19" fmla="*/ 92098 w 2059045"/>
              <a:gd name="connsiteY19" fmla="*/ 3729963 h 3736541"/>
              <a:gd name="connsiteX20" fmla="*/ 19735 w 2059045"/>
              <a:gd name="connsiteY20" fmla="*/ 3710228 h 3736541"/>
              <a:gd name="connsiteX21" fmla="*/ 13157 w 2059045"/>
              <a:gd name="connsiteY21" fmla="*/ 3085278 h 373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9045" h="3736541">
                <a:moveTo>
                  <a:pt x="13157" y="3085278"/>
                </a:moveTo>
                <a:lnTo>
                  <a:pt x="13157" y="3723385"/>
                </a:lnTo>
                <a:lnTo>
                  <a:pt x="315764" y="3736541"/>
                </a:lnTo>
                <a:lnTo>
                  <a:pt x="736783" y="3664179"/>
                </a:lnTo>
                <a:lnTo>
                  <a:pt x="1138066" y="3506297"/>
                </a:lnTo>
                <a:lnTo>
                  <a:pt x="1539350" y="3177376"/>
                </a:lnTo>
                <a:lnTo>
                  <a:pt x="1809065" y="2802406"/>
                </a:lnTo>
                <a:lnTo>
                  <a:pt x="1966947" y="2414280"/>
                </a:lnTo>
                <a:lnTo>
                  <a:pt x="2059045" y="1986682"/>
                </a:lnTo>
                <a:lnTo>
                  <a:pt x="2012996" y="1552507"/>
                </a:lnTo>
                <a:lnTo>
                  <a:pt x="1947212" y="1190694"/>
                </a:lnTo>
                <a:lnTo>
                  <a:pt x="1664340" y="723626"/>
                </a:lnTo>
                <a:lnTo>
                  <a:pt x="1355154" y="361813"/>
                </a:lnTo>
                <a:lnTo>
                  <a:pt x="993341" y="151304"/>
                </a:lnTo>
                <a:lnTo>
                  <a:pt x="677577" y="32892"/>
                </a:lnTo>
                <a:lnTo>
                  <a:pt x="453911" y="0"/>
                </a:lnTo>
                <a:lnTo>
                  <a:pt x="217088" y="0"/>
                </a:lnTo>
                <a:lnTo>
                  <a:pt x="13157" y="6579"/>
                </a:lnTo>
                <a:cubicBezTo>
                  <a:pt x="8771" y="1245514"/>
                  <a:pt x="4386" y="2484450"/>
                  <a:pt x="0" y="3723385"/>
                </a:cubicBezTo>
                <a:lnTo>
                  <a:pt x="92098" y="3729963"/>
                </a:lnTo>
                <a:lnTo>
                  <a:pt x="19735" y="3710228"/>
                </a:lnTo>
                <a:cubicBezTo>
                  <a:pt x="17542" y="3501911"/>
                  <a:pt x="15350" y="3293595"/>
                  <a:pt x="13157" y="308527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6" name="Rectangle 5"/>
          <p:cNvSpPr/>
          <p:nvPr/>
        </p:nvSpPr>
        <p:spPr>
          <a:xfrm>
            <a:off x="10354429" y="4045726"/>
            <a:ext cx="1144645" cy="78283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499074" y="3947050"/>
            <a:ext cx="861772" cy="8815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3243" y="4045726"/>
            <a:ext cx="1071186" cy="78283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83243" y="4828558"/>
            <a:ext cx="1636930" cy="117205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54428" y="6000613"/>
            <a:ext cx="1144645" cy="842037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7378" y="4249659"/>
            <a:ext cx="1525865" cy="2357266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99073" y="2414278"/>
            <a:ext cx="861773" cy="1532771"/>
          </a:xfrm>
          <a:prstGeom prst="rect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99073" y="5999833"/>
            <a:ext cx="861773" cy="8948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83243" y="5999832"/>
            <a:ext cx="1071185" cy="8110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99072" y="1315683"/>
            <a:ext cx="1111754" cy="1098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86192" y="5999831"/>
            <a:ext cx="1071186" cy="8428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07291" y="4828558"/>
            <a:ext cx="1650087" cy="11712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86192" y="4070161"/>
            <a:ext cx="1071186" cy="7583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2380581" y="2414279"/>
            <a:ext cx="1618291" cy="2420858"/>
          </a:xfrm>
          <a:custGeom>
            <a:avLst/>
            <a:gdLst>
              <a:gd name="connsiteX0" fmla="*/ 6579 w 1618291"/>
              <a:gd name="connsiteY0" fmla="*/ 2414279 h 2420858"/>
              <a:gd name="connsiteX1" fmla="*/ 0 w 1618291"/>
              <a:gd name="connsiteY1" fmla="*/ 0 h 2420858"/>
              <a:gd name="connsiteX2" fmla="*/ 559166 w 1618291"/>
              <a:gd name="connsiteY2" fmla="*/ 0 h 2420858"/>
              <a:gd name="connsiteX3" fmla="*/ 999920 w 1618291"/>
              <a:gd name="connsiteY3" fmla="*/ 151304 h 2420858"/>
              <a:gd name="connsiteX4" fmla="*/ 1368311 w 1618291"/>
              <a:gd name="connsiteY4" fmla="*/ 434176 h 2420858"/>
              <a:gd name="connsiteX5" fmla="*/ 1545928 w 1618291"/>
              <a:gd name="connsiteY5" fmla="*/ 855194 h 2420858"/>
              <a:gd name="connsiteX6" fmla="*/ 1605134 w 1618291"/>
              <a:gd name="connsiteY6" fmla="*/ 1105174 h 2420858"/>
              <a:gd name="connsiteX7" fmla="*/ 1618291 w 1618291"/>
              <a:gd name="connsiteY7" fmla="*/ 1256478 h 2420858"/>
              <a:gd name="connsiteX8" fmla="*/ 1565664 w 1618291"/>
              <a:gd name="connsiteY8" fmla="*/ 1585399 h 2420858"/>
              <a:gd name="connsiteX9" fmla="*/ 1374890 w 1618291"/>
              <a:gd name="connsiteY9" fmla="*/ 1980104 h 2420858"/>
              <a:gd name="connsiteX10" fmla="*/ 1039390 w 1618291"/>
              <a:gd name="connsiteY10" fmla="*/ 2262976 h 2420858"/>
              <a:gd name="connsiteX11" fmla="*/ 631528 w 1618291"/>
              <a:gd name="connsiteY11" fmla="*/ 2420858 h 2420858"/>
              <a:gd name="connsiteX12" fmla="*/ 486803 w 1618291"/>
              <a:gd name="connsiteY12" fmla="*/ 2407701 h 2420858"/>
              <a:gd name="connsiteX13" fmla="*/ 6579 w 1618291"/>
              <a:gd name="connsiteY13" fmla="*/ 2414279 h 242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18291" h="2420858">
                <a:moveTo>
                  <a:pt x="6579" y="2414279"/>
                </a:moveTo>
                <a:lnTo>
                  <a:pt x="0" y="0"/>
                </a:lnTo>
                <a:lnTo>
                  <a:pt x="559166" y="0"/>
                </a:lnTo>
                <a:lnTo>
                  <a:pt x="999920" y="151304"/>
                </a:lnTo>
                <a:lnTo>
                  <a:pt x="1368311" y="434176"/>
                </a:lnTo>
                <a:lnTo>
                  <a:pt x="1545928" y="855194"/>
                </a:lnTo>
                <a:lnTo>
                  <a:pt x="1605134" y="1105174"/>
                </a:lnTo>
                <a:lnTo>
                  <a:pt x="1618291" y="1256478"/>
                </a:lnTo>
                <a:lnTo>
                  <a:pt x="1565664" y="1585399"/>
                </a:lnTo>
                <a:lnTo>
                  <a:pt x="1374890" y="1980104"/>
                </a:lnTo>
                <a:lnTo>
                  <a:pt x="1039390" y="2262976"/>
                </a:lnTo>
                <a:lnTo>
                  <a:pt x="631528" y="2420858"/>
                </a:lnTo>
                <a:lnTo>
                  <a:pt x="486803" y="2407701"/>
                </a:lnTo>
                <a:lnTo>
                  <a:pt x="6579" y="241427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21819" y="2137985"/>
            <a:ext cx="3361571" cy="2111673"/>
          </a:xfrm>
          <a:custGeom>
            <a:avLst/>
            <a:gdLst>
              <a:gd name="connsiteX0" fmla="*/ 947292 w 3361571"/>
              <a:gd name="connsiteY0" fmla="*/ 2085358 h 2085358"/>
              <a:gd name="connsiteX1" fmla="*/ 973605 w 3361571"/>
              <a:gd name="connsiteY1" fmla="*/ 1874849 h 2085358"/>
              <a:gd name="connsiteX2" fmla="*/ 0 w 3361571"/>
              <a:gd name="connsiteY2" fmla="*/ 1888005 h 2085358"/>
              <a:gd name="connsiteX3" fmla="*/ 13157 w 3361571"/>
              <a:gd name="connsiteY3" fmla="*/ 1578820 h 2085358"/>
              <a:gd name="connsiteX4" fmla="*/ 72362 w 3361571"/>
              <a:gd name="connsiteY4" fmla="*/ 1230164 h 2085358"/>
              <a:gd name="connsiteX5" fmla="*/ 368391 w 3361571"/>
              <a:gd name="connsiteY5" fmla="*/ 631528 h 2085358"/>
              <a:gd name="connsiteX6" fmla="*/ 822302 w 3361571"/>
              <a:gd name="connsiteY6" fmla="*/ 230244 h 2085358"/>
              <a:gd name="connsiteX7" fmla="*/ 1414359 w 3361571"/>
              <a:gd name="connsiteY7" fmla="*/ 0 h 2085358"/>
              <a:gd name="connsiteX8" fmla="*/ 1855113 w 3361571"/>
              <a:gd name="connsiteY8" fmla="*/ 0 h 2085358"/>
              <a:gd name="connsiteX9" fmla="*/ 2473485 w 3361571"/>
              <a:gd name="connsiteY9" fmla="*/ 197352 h 2085358"/>
              <a:gd name="connsiteX10" fmla="*/ 2960287 w 3361571"/>
              <a:gd name="connsiteY10" fmla="*/ 598636 h 2085358"/>
              <a:gd name="connsiteX11" fmla="*/ 3295787 w 3361571"/>
              <a:gd name="connsiteY11" fmla="*/ 1203850 h 2085358"/>
              <a:gd name="connsiteX12" fmla="*/ 3335257 w 3361571"/>
              <a:gd name="connsiteY12" fmla="*/ 1552506 h 2085358"/>
              <a:gd name="connsiteX13" fmla="*/ 3361571 w 3361571"/>
              <a:gd name="connsiteY13" fmla="*/ 1901162 h 2085358"/>
              <a:gd name="connsiteX14" fmla="*/ 2460328 w 3361571"/>
              <a:gd name="connsiteY14" fmla="*/ 1907741 h 2085358"/>
              <a:gd name="connsiteX15" fmla="*/ 2447171 w 3361571"/>
              <a:gd name="connsiteY15" fmla="*/ 2065623 h 2085358"/>
              <a:gd name="connsiteX16" fmla="*/ 947292 w 3361571"/>
              <a:gd name="connsiteY16" fmla="*/ 2085358 h 208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61571" h="2085358">
                <a:moveTo>
                  <a:pt x="947292" y="2085358"/>
                </a:moveTo>
                <a:lnTo>
                  <a:pt x="973605" y="1874849"/>
                </a:lnTo>
                <a:lnTo>
                  <a:pt x="0" y="1888005"/>
                </a:lnTo>
                <a:lnTo>
                  <a:pt x="13157" y="1578820"/>
                </a:lnTo>
                <a:lnTo>
                  <a:pt x="72362" y="1230164"/>
                </a:lnTo>
                <a:lnTo>
                  <a:pt x="368391" y="631528"/>
                </a:lnTo>
                <a:lnTo>
                  <a:pt x="822302" y="230244"/>
                </a:lnTo>
                <a:lnTo>
                  <a:pt x="1414359" y="0"/>
                </a:lnTo>
                <a:lnTo>
                  <a:pt x="1855113" y="0"/>
                </a:lnTo>
                <a:lnTo>
                  <a:pt x="2473485" y="197352"/>
                </a:lnTo>
                <a:lnTo>
                  <a:pt x="2960287" y="598636"/>
                </a:lnTo>
                <a:lnTo>
                  <a:pt x="3295787" y="1203850"/>
                </a:lnTo>
                <a:lnTo>
                  <a:pt x="3335257" y="1552506"/>
                </a:lnTo>
                <a:lnTo>
                  <a:pt x="3361571" y="1901162"/>
                </a:lnTo>
                <a:lnTo>
                  <a:pt x="2460328" y="1907741"/>
                </a:lnTo>
                <a:lnTo>
                  <a:pt x="2447171" y="2065623"/>
                </a:lnTo>
                <a:lnTo>
                  <a:pt x="947292" y="2085358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117606" y="3203689"/>
            <a:ext cx="743361" cy="866472"/>
          </a:xfrm>
          <a:custGeom>
            <a:avLst/>
            <a:gdLst>
              <a:gd name="connsiteX0" fmla="*/ 78941 w 723626"/>
              <a:gd name="connsiteY0" fmla="*/ 776253 h 782832"/>
              <a:gd name="connsiteX1" fmla="*/ 0 w 723626"/>
              <a:gd name="connsiteY1" fmla="*/ 184196 h 782832"/>
              <a:gd name="connsiteX2" fmla="*/ 605214 w 723626"/>
              <a:gd name="connsiteY2" fmla="*/ 0 h 782832"/>
              <a:gd name="connsiteX3" fmla="*/ 723626 w 723626"/>
              <a:gd name="connsiteY3" fmla="*/ 374970 h 782832"/>
              <a:gd name="connsiteX4" fmla="*/ 723626 w 723626"/>
              <a:gd name="connsiteY4" fmla="*/ 782832 h 782832"/>
              <a:gd name="connsiteX5" fmla="*/ 78941 w 723626"/>
              <a:gd name="connsiteY5" fmla="*/ 776253 h 78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3626" h="782832">
                <a:moveTo>
                  <a:pt x="78941" y="776253"/>
                </a:moveTo>
                <a:lnTo>
                  <a:pt x="0" y="184196"/>
                </a:lnTo>
                <a:lnTo>
                  <a:pt x="605214" y="0"/>
                </a:lnTo>
                <a:lnTo>
                  <a:pt x="723626" y="374970"/>
                </a:lnTo>
                <a:lnTo>
                  <a:pt x="723626" y="782832"/>
                </a:lnTo>
                <a:lnTo>
                  <a:pt x="78941" y="77625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499557" y="5999517"/>
            <a:ext cx="1138066" cy="835459"/>
          </a:xfrm>
          <a:custGeom>
            <a:avLst/>
            <a:gdLst>
              <a:gd name="connsiteX0" fmla="*/ 1138066 w 1138066"/>
              <a:gd name="connsiteY0" fmla="*/ 835459 h 835459"/>
              <a:gd name="connsiteX1" fmla="*/ 1138066 w 1138066"/>
              <a:gd name="connsiteY1" fmla="*/ 0 h 835459"/>
              <a:gd name="connsiteX2" fmla="*/ 0 w 1138066"/>
              <a:gd name="connsiteY2" fmla="*/ 0 h 835459"/>
              <a:gd name="connsiteX3" fmla="*/ 6578 w 1138066"/>
              <a:gd name="connsiteY3" fmla="*/ 815723 h 835459"/>
              <a:gd name="connsiteX4" fmla="*/ 1138066 w 1138066"/>
              <a:gd name="connsiteY4" fmla="*/ 835459 h 83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066" h="835459">
                <a:moveTo>
                  <a:pt x="1138066" y="835459"/>
                </a:moveTo>
                <a:lnTo>
                  <a:pt x="1138066" y="0"/>
                </a:lnTo>
                <a:lnTo>
                  <a:pt x="0" y="0"/>
                </a:lnTo>
                <a:cubicBezTo>
                  <a:pt x="2193" y="271908"/>
                  <a:pt x="4385" y="543815"/>
                  <a:pt x="6578" y="815723"/>
                </a:cubicBezTo>
                <a:lnTo>
                  <a:pt x="1138066" y="8354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4414118" y="4821980"/>
            <a:ext cx="1690653" cy="1177537"/>
          </a:xfrm>
          <a:custGeom>
            <a:avLst/>
            <a:gdLst>
              <a:gd name="connsiteX0" fmla="*/ 13157 w 1690653"/>
              <a:gd name="connsiteY0" fmla="*/ 1177537 h 1177537"/>
              <a:gd name="connsiteX1" fmla="*/ 1684075 w 1690653"/>
              <a:gd name="connsiteY1" fmla="*/ 1151223 h 1177537"/>
              <a:gd name="connsiteX2" fmla="*/ 1690653 w 1690653"/>
              <a:gd name="connsiteY2" fmla="*/ 0 h 1177537"/>
              <a:gd name="connsiteX3" fmla="*/ 0 w 1690653"/>
              <a:gd name="connsiteY3" fmla="*/ 26314 h 1177537"/>
              <a:gd name="connsiteX4" fmla="*/ 13157 w 1690653"/>
              <a:gd name="connsiteY4" fmla="*/ 1177537 h 117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0653" h="1177537">
                <a:moveTo>
                  <a:pt x="13157" y="1177537"/>
                </a:moveTo>
                <a:lnTo>
                  <a:pt x="1684075" y="1151223"/>
                </a:lnTo>
                <a:cubicBezTo>
                  <a:pt x="1686268" y="767482"/>
                  <a:pt x="1688460" y="383741"/>
                  <a:pt x="1690653" y="0"/>
                </a:cubicBezTo>
                <a:lnTo>
                  <a:pt x="0" y="26314"/>
                </a:lnTo>
                <a:lnTo>
                  <a:pt x="13157" y="117753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86400" y="4032570"/>
            <a:ext cx="1197272" cy="809145"/>
          </a:xfrm>
          <a:custGeom>
            <a:avLst/>
            <a:gdLst>
              <a:gd name="connsiteX0" fmla="*/ 0 w 1197272"/>
              <a:gd name="connsiteY0" fmla="*/ 809145 h 809145"/>
              <a:gd name="connsiteX1" fmla="*/ 19735 w 1197272"/>
              <a:gd name="connsiteY1" fmla="*/ 13157 h 809145"/>
              <a:gd name="connsiteX2" fmla="*/ 1197272 w 1197272"/>
              <a:gd name="connsiteY2" fmla="*/ 0 h 809145"/>
              <a:gd name="connsiteX3" fmla="*/ 1184115 w 1197272"/>
              <a:gd name="connsiteY3" fmla="*/ 769675 h 809145"/>
              <a:gd name="connsiteX4" fmla="*/ 0 w 1197272"/>
              <a:gd name="connsiteY4" fmla="*/ 809145 h 80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272" h="809145">
                <a:moveTo>
                  <a:pt x="0" y="809145"/>
                </a:moveTo>
                <a:lnTo>
                  <a:pt x="19735" y="13157"/>
                </a:lnTo>
                <a:lnTo>
                  <a:pt x="1197272" y="0"/>
                </a:lnTo>
                <a:lnTo>
                  <a:pt x="1184115" y="769675"/>
                </a:lnTo>
                <a:lnTo>
                  <a:pt x="0" y="80914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44242" y="3190532"/>
            <a:ext cx="743361" cy="868351"/>
          </a:xfrm>
          <a:custGeom>
            <a:avLst/>
            <a:gdLst>
              <a:gd name="connsiteX0" fmla="*/ 651263 w 743361"/>
              <a:gd name="connsiteY0" fmla="*/ 868351 h 868351"/>
              <a:gd name="connsiteX1" fmla="*/ 690734 w 743361"/>
              <a:gd name="connsiteY1" fmla="*/ 552587 h 868351"/>
              <a:gd name="connsiteX2" fmla="*/ 736782 w 743361"/>
              <a:gd name="connsiteY2" fmla="*/ 263137 h 868351"/>
              <a:gd name="connsiteX3" fmla="*/ 743361 w 743361"/>
              <a:gd name="connsiteY3" fmla="*/ 184196 h 868351"/>
              <a:gd name="connsiteX4" fmla="*/ 118411 w 743361"/>
              <a:gd name="connsiteY4" fmla="*/ 0 h 868351"/>
              <a:gd name="connsiteX5" fmla="*/ 46049 w 743361"/>
              <a:gd name="connsiteY5" fmla="*/ 249980 h 868351"/>
              <a:gd name="connsiteX6" fmla="*/ 19735 w 743361"/>
              <a:gd name="connsiteY6" fmla="*/ 388127 h 868351"/>
              <a:gd name="connsiteX7" fmla="*/ 6578 w 743361"/>
              <a:gd name="connsiteY7" fmla="*/ 486803 h 868351"/>
              <a:gd name="connsiteX8" fmla="*/ 6578 w 743361"/>
              <a:gd name="connsiteY8" fmla="*/ 638107 h 868351"/>
              <a:gd name="connsiteX9" fmla="*/ 6578 w 743361"/>
              <a:gd name="connsiteY9" fmla="*/ 776254 h 868351"/>
              <a:gd name="connsiteX10" fmla="*/ 0 w 743361"/>
              <a:gd name="connsiteY10" fmla="*/ 842038 h 868351"/>
              <a:gd name="connsiteX11" fmla="*/ 651263 w 743361"/>
              <a:gd name="connsiteY11" fmla="*/ 868351 h 868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3361" h="868351">
                <a:moveTo>
                  <a:pt x="651263" y="868351"/>
                </a:moveTo>
                <a:lnTo>
                  <a:pt x="690734" y="552587"/>
                </a:lnTo>
                <a:lnTo>
                  <a:pt x="736782" y="263137"/>
                </a:lnTo>
                <a:lnTo>
                  <a:pt x="743361" y="184196"/>
                </a:lnTo>
                <a:lnTo>
                  <a:pt x="118411" y="0"/>
                </a:lnTo>
                <a:lnTo>
                  <a:pt x="46049" y="249980"/>
                </a:lnTo>
                <a:lnTo>
                  <a:pt x="19735" y="388127"/>
                </a:lnTo>
                <a:lnTo>
                  <a:pt x="6578" y="486803"/>
                </a:lnTo>
                <a:lnTo>
                  <a:pt x="6578" y="638107"/>
                </a:lnTo>
                <a:lnTo>
                  <a:pt x="6578" y="776254"/>
                </a:lnTo>
                <a:lnTo>
                  <a:pt x="0" y="842038"/>
                </a:lnTo>
                <a:lnTo>
                  <a:pt x="651263" y="86835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341514" y="1473565"/>
            <a:ext cx="993341" cy="861773"/>
          </a:xfrm>
          <a:custGeom>
            <a:avLst/>
            <a:gdLst>
              <a:gd name="connsiteX0" fmla="*/ 315764 w 993341"/>
              <a:gd name="connsiteY0" fmla="*/ 861773 h 861773"/>
              <a:gd name="connsiteX1" fmla="*/ 0 w 993341"/>
              <a:gd name="connsiteY1" fmla="*/ 289451 h 861773"/>
              <a:gd name="connsiteX2" fmla="*/ 289450 w 993341"/>
              <a:gd name="connsiteY2" fmla="*/ 138147 h 861773"/>
              <a:gd name="connsiteX3" fmla="*/ 421018 w 993341"/>
              <a:gd name="connsiteY3" fmla="*/ 78941 h 861773"/>
              <a:gd name="connsiteX4" fmla="*/ 572322 w 993341"/>
              <a:gd name="connsiteY4" fmla="*/ 46049 h 861773"/>
              <a:gd name="connsiteX5" fmla="*/ 789410 w 993341"/>
              <a:gd name="connsiteY5" fmla="*/ 0 h 861773"/>
              <a:gd name="connsiteX6" fmla="*/ 888086 w 993341"/>
              <a:gd name="connsiteY6" fmla="*/ 0 h 861773"/>
              <a:gd name="connsiteX7" fmla="*/ 927557 w 993341"/>
              <a:gd name="connsiteY7" fmla="*/ 282872 h 861773"/>
              <a:gd name="connsiteX8" fmla="*/ 927557 w 993341"/>
              <a:gd name="connsiteY8" fmla="*/ 355235 h 861773"/>
              <a:gd name="connsiteX9" fmla="*/ 967027 w 993341"/>
              <a:gd name="connsiteY9" fmla="*/ 546009 h 861773"/>
              <a:gd name="connsiteX10" fmla="*/ 993341 w 993341"/>
              <a:gd name="connsiteY10" fmla="*/ 651264 h 861773"/>
              <a:gd name="connsiteX11" fmla="*/ 717047 w 993341"/>
              <a:gd name="connsiteY11" fmla="*/ 690734 h 861773"/>
              <a:gd name="connsiteX12" fmla="*/ 605214 w 993341"/>
              <a:gd name="connsiteY12" fmla="*/ 756518 h 861773"/>
              <a:gd name="connsiteX13" fmla="*/ 447332 w 993341"/>
              <a:gd name="connsiteY13" fmla="*/ 802567 h 861773"/>
              <a:gd name="connsiteX14" fmla="*/ 315764 w 993341"/>
              <a:gd name="connsiteY14" fmla="*/ 861773 h 86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3341" h="861773">
                <a:moveTo>
                  <a:pt x="315764" y="861773"/>
                </a:moveTo>
                <a:lnTo>
                  <a:pt x="0" y="289451"/>
                </a:lnTo>
                <a:lnTo>
                  <a:pt x="289450" y="138147"/>
                </a:lnTo>
                <a:lnTo>
                  <a:pt x="421018" y="78941"/>
                </a:lnTo>
                <a:lnTo>
                  <a:pt x="572322" y="46049"/>
                </a:lnTo>
                <a:lnTo>
                  <a:pt x="789410" y="0"/>
                </a:lnTo>
                <a:lnTo>
                  <a:pt x="888086" y="0"/>
                </a:lnTo>
                <a:lnTo>
                  <a:pt x="927557" y="282872"/>
                </a:lnTo>
                <a:lnTo>
                  <a:pt x="927557" y="355235"/>
                </a:lnTo>
                <a:lnTo>
                  <a:pt x="967027" y="546009"/>
                </a:lnTo>
                <a:lnTo>
                  <a:pt x="993341" y="651264"/>
                </a:lnTo>
                <a:lnTo>
                  <a:pt x="717047" y="690734"/>
                </a:lnTo>
                <a:lnTo>
                  <a:pt x="605214" y="756518"/>
                </a:lnTo>
                <a:lnTo>
                  <a:pt x="447332" y="802567"/>
                </a:lnTo>
                <a:lnTo>
                  <a:pt x="315764" y="8617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8716403" y="1447252"/>
            <a:ext cx="947292" cy="934135"/>
          </a:xfrm>
          <a:custGeom>
            <a:avLst/>
            <a:gdLst>
              <a:gd name="connsiteX0" fmla="*/ 618371 w 947292"/>
              <a:gd name="connsiteY0" fmla="*/ 934135 h 934135"/>
              <a:gd name="connsiteX1" fmla="*/ 947292 w 947292"/>
              <a:gd name="connsiteY1" fmla="*/ 335499 h 934135"/>
              <a:gd name="connsiteX2" fmla="*/ 795988 w 947292"/>
              <a:gd name="connsiteY2" fmla="*/ 197352 h 934135"/>
              <a:gd name="connsiteX3" fmla="*/ 407862 w 947292"/>
              <a:gd name="connsiteY3" fmla="*/ 65784 h 934135"/>
              <a:gd name="connsiteX4" fmla="*/ 151303 w 947292"/>
              <a:gd name="connsiteY4" fmla="*/ 0 h 934135"/>
              <a:gd name="connsiteX5" fmla="*/ 92098 w 947292"/>
              <a:gd name="connsiteY5" fmla="*/ 6578 h 934135"/>
              <a:gd name="connsiteX6" fmla="*/ 0 w 947292"/>
              <a:gd name="connsiteY6" fmla="*/ 690734 h 934135"/>
              <a:gd name="connsiteX7" fmla="*/ 263137 w 947292"/>
              <a:gd name="connsiteY7" fmla="*/ 769675 h 934135"/>
              <a:gd name="connsiteX8" fmla="*/ 618371 w 947292"/>
              <a:gd name="connsiteY8" fmla="*/ 934135 h 934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7292" h="934135">
                <a:moveTo>
                  <a:pt x="618371" y="934135"/>
                </a:moveTo>
                <a:lnTo>
                  <a:pt x="947292" y="335499"/>
                </a:lnTo>
                <a:lnTo>
                  <a:pt x="795988" y="197352"/>
                </a:lnTo>
                <a:lnTo>
                  <a:pt x="407862" y="65784"/>
                </a:lnTo>
                <a:lnTo>
                  <a:pt x="151303" y="0"/>
                </a:lnTo>
                <a:lnTo>
                  <a:pt x="92098" y="6578"/>
                </a:lnTo>
                <a:lnTo>
                  <a:pt x="0" y="690734"/>
                </a:lnTo>
                <a:lnTo>
                  <a:pt x="263137" y="769675"/>
                </a:lnTo>
                <a:lnTo>
                  <a:pt x="618371" y="93413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828236" y="388127"/>
            <a:ext cx="3552345" cy="2019574"/>
          </a:xfrm>
          <a:custGeom>
            <a:avLst/>
            <a:gdLst>
              <a:gd name="connsiteX0" fmla="*/ 2657681 w 3552345"/>
              <a:gd name="connsiteY0" fmla="*/ 2019574 h 2019574"/>
              <a:gd name="connsiteX1" fmla="*/ 2341917 w 3552345"/>
              <a:gd name="connsiteY1" fmla="*/ 2012995 h 2019574"/>
              <a:gd name="connsiteX2" fmla="*/ 1552506 w 3552345"/>
              <a:gd name="connsiteY2" fmla="*/ 1217007 h 2019574"/>
              <a:gd name="connsiteX3" fmla="*/ 1565663 w 3552345"/>
              <a:gd name="connsiteY3" fmla="*/ 888086 h 2019574"/>
              <a:gd name="connsiteX4" fmla="*/ 131568 w 3552345"/>
              <a:gd name="connsiteY4" fmla="*/ 888086 h 2019574"/>
              <a:gd name="connsiteX5" fmla="*/ 39470 w 3552345"/>
              <a:gd name="connsiteY5" fmla="*/ 717047 h 2019574"/>
              <a:gd name="connsiteX6" fmla="*/ 39470 w 3552345"/>
              <a:gd name="connsiteY6" fmla="*/ 513116 h 2019574"/>
              <a:gd name="connsiteX7" fmla="*/ 0 w 3552345"/>
              <a:gd name="connsiteY7" fmla="*/ 78941 h 2019574"/>
              <a:gd name="connsiteX8" fmla="*/ 2683994 w 3552345"/>
              <a:gd name="connsiteY8" fmla="*/ 52627 h 2019574"/>
              <a:gd name="connsiteX9" fmla="*/ 2690573 w 3552345"/>
              <a:gd name="connsiteY9" fmla="*/ 13156 h 2019574"/>
              <a:gd name="connsiteX10" fmla="*/ 3552345 w 3552345"/>
              <a:gd name="connsiteY10" fmla="*/ 0 h 2019574"/>
              <a:gd name="connsiteX11" fmla="*/ 3519453 w 3552345"/>
              <a:gd name="connsiteY11" fmla="*/ 907821 h 2019574"/>
              <a:gd name="connsiteX12" fmla="*/ 2664259 w 3552345"/>
              <a:gd name="connsiteY12" fmla="*/ 920978 h 2019574"/>
              <a:gd name="connsiteX13" fmla="*/ 2657681 w 3552345"/>
              <a:gd name="connsiteY13" fmla="*/ 2019574 h 201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52345" h="2019574">
                <a:moveTo>
                  <a:pt x="2657681" y="2019574"/>
                </a:moveTo>
                <a:lnTo>
                  <a:pt x="2341917" y="2012995"/>
                </a:lnTo>
                <a:lnTo>
                  <a:pt x="1552506" y="1217007"/>
                </a:lnTo>
                <a:lnTo>
                  <a:pt x="1565663" y="888086"/>
                </a:lnTo>
                <a:lnTo>
                  <a:pt x="131568" y="888086"/>
                </a:lnTo>
                <a:lnTo>
                  <a:pt x="39470" y="717047"/>
                </a:lnTo>
                <a:lnTo>
                  <a:pt x="39470" y="513116"/>
                </a:lnTo>
                <a:lnTo>
                  <a:pt x="0" y="78941"/>
                </a:lnTo>
                <a:lnTo>
                  <a:pt x="2683994" y="52627"/>
                </a:lnTo>
                <a:lnTo>
                  <a:pt x="2690573" y="13156"/>
                </a:lnTo>
                <a:lnTo>
                  <a:pt x="3552345" y="0"/>
                </a:lnTo>
                <a:lnTo>
                  <a:pt x="3519453" y="907821"/>
                </a:lnTo>
                <a:lnTo>
                  <a:pt x="2664259" y="920978"/>
                </a:lnTo>
                <a:cubicBezTo>
                  <a:pt x="2662066" y="1287177"/>
                  <a:pt x="2659874" y="1653375"/>
                  <a:pt x="2657681" y="201957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317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9367666" y="1769594"/>
            <a:ext cx="1374889" cy="1611712"/>
          </a:xfrm>
          <a:custGeom>
            <a:avLst/>
            <a:gdLst>
              <a:gd name="connsiteX0" fmla="*/ 756518 w 1374889"/>
              <a:gd name="connsiteY0" fmla="*/ 1611712 h 1611712"/>
              <a:gd name="connsiteX1" fmla="*/ 1374889 w 1374889"/>
              <a:gd name="connsiteY1" fmla="*/ 1420938 h 1611712"/>
              <a:gd name="connsiteX2" fmla="*/ 1236743 w 1374889"/>
              <a:gd name="connsiteY2" fmla="*/ 973606 h 1611712"/>
              <a:gd name="connsiteX3" fmla="*/ 993341 w 1374889"/>
              <a:gd name="connsiteY3" fmla="*/ 592058 h 1611712"/>
              <a:gd name="connsiteX4" fmla="*/ 690734 w 1374889"/>
              <a:gd name="connsiteY4" fmla="*/ 276294 h 1611712"/>
              <a:gd name="connsiteX5" fmla="*/ 322343 w 1374889"/>
              <a:gd name="connsiteY5" fmla="*/ 0 h 1611712"/>
              <a:gd name="connsiteX6" fmla="*/ 0 w 1374889"/>
              <a:gd name="connsiteY6" fmla="*/ 618371 h 1611712"/>
              <a:gd name="connsiteX7" fmla="*/ 276294 w 1374889"/>
              <a:gd name="connsiteY7" fmla="*/ 802567 h 1611712"/>
              <a:gd name="connsiteX8" fmla="*/ 460489 w 1374889"/>
              <a:gd name="connsiteY8" fmla="*/ 980184 h 1611712"/>
              <a:gd name="connsiteX9" fmla="*/ 618371 w 1374889"/>
              <a:gd name="connsiteY9" fmla="*/ 1269635 h 1611712"/>
              <a:gd name="connsiteX10" fmla="*/ 756518 w 1374889"/>
              <a:gd name="connsiteY10" fmla="*/ 1611712 h 16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4889" h="1611712">
                <a:moveTo>
                  <a:pt x="756518" y="1611712"/>
                </a:moveTo>
                <a:lnTo>
                  <a:pt x="1374889" y="1420938"/>
                </a:lnTo>
                <a:lnTo>
                  <a:pt x="1236743" y="973606"/>
                </a:lnTo>
                <a:lnTo>
                  <a:pt x="993341" y="592058"/>
                </a:lnTo>
                <a:lnTo>
                  <a:pt x="690734" y="276294"/>
                </a:lnTo>
                <a:lnTo>
                  <a:pt x="322343" y="0"/>
                </a:lnTo>
                <a:lnTo>
                  <a:pt x="0" y="618371"/>
                </a:lnTo>
                <a:lnTo>
                  <a:pt x="276294" y="802567"/>
                </a:lnTo>
                <a:lnTo>
                  <a:pt x="460489" y="980184"/>
                </a:lnTo>
                <a:lnTo>
                  <a:pt x="618371" y="1269635"/>
                </a:lnTo>
                <a:lnTo>
                  <a:pt x="756518" y="16117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6262653" y="1782751"/>
            <a:ext cx="1401203" cy="1559085"/>
          </a:xfrm>
          <a:custGeom>
            <a:avLst/>
            <a:gdLst>
              <a:gd name="connsiteX0" fmla="*/ 618371 w 1401203"/>
              <a:gd name="connsiteY0" fmla="*/ 1559085 h 1559085"/>
              <a:gd name="connsiteX1" fmla="*/ 0 w 1401203"/>
              <a:gd name="connsiteY1" fmla="*/ 1374889 h 1559085"/>
              <a:gd name="connsiteX2" fmla="*/ 157882 w 1401203"/>
              <a:gd name="connsiteY2" fmla="*/ 914400 h 1559085"/>
              <a:gd name="connsiteX3" fmla="*/ 388127 w 1401203"/>
              <a:gd name="connsiteY3" fmla="*/ 592058 h 1559085"/>
              <a:gd name="connsiteX4" fmla="*/ 710469 w 1401203"/>
              <a:gd name="connsiteY4" fmla="*/ 243402 h 1559085"/>
              <a:gd name="connsiteX5" fmla="*/ 1039390 w 1401203"/>
              <a:gd name="connsiteY5" fmla="*/ 0 h 1559085"/>
              <a:gd name="connsiteX6" fmla="*/ 1401203 w 1401203"/>
              <a:gd name="connsiteY6" fmla="*/ 559166 h 1559085"/>
              <a:gd name="connsiteX7" fmla="*/ 1098596 w 1401203"/>
              <a:gd name="connsiteY7" fmla="*/ 782832 h 1559085"/>
              <a:gd name="connsiteX8" fmla="*/ 927557 w 1401203"/>
              <a:gd name="connsiteY8" fmla="*/ 947292 h 1559085"/>
              <a:gd name="connsiteX9" fmla="*/ 743361 w 1401203"/>
              <a:gd name="connsiteY9" fmla="*/ 1302527 h 1559085"/>
              <a:gd name="connsiteX10" fmla="*/ 618371 w 1401203"/>
              <a:gd name="connsiteY10" fmla="*/ 1559085 h 155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1203" h="1559085">
                <a:moveTo>
                  <a:pt x="618371" y="1559085"/>
                </a:moveTo>
                <a:lnTo>
                  <a:pt x="0" y="1374889"/>
                </a:lnTo>
                <a:lnTo>
                  <a:pt x="157882" y="914400"/>
                </a:lnTo>
                <a:lnTo>
                  <a:pt x="388127" y="592058"/>
                </a:lnTo>
                <a:lnTo>
                  <a:pt x="710469" y="243402"/>
                </a:lnTo>
                <a:lnTo>
                  <a:pt x="1039390" y="0"/>
                </a:lnTo>
                <a:lnTo>
                  <a:pt x="1401203" y="559166"/>
                </a:lnTo>
                <a:lnTo>
                  <a:pt x="1098596" y="782832"/>
                </a:lnTo>
                <a:lnTo>
                  <a:pt x="927557" y="947292"/>
                </a:lnTo>
                <a:lnTo>
                  <a:pt x="743361" y="1302527"/>
                </a:lnTo>
                <a:lnTo>
                  <a:pt x="618371" y="155908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137502" y="552587"/>
            <a:ext cx="703891" cy="361813"/>
          </a:xfrm>
          <a:custGeom>
            <a:avLst/>
            <a:gdLst>
              <a:gd name="connsiteX0" fmla="*/ 0 w 703891"/>
              <a:gd name="connsiteY0" fmla="*/ 335499 h 361813"/>
              <a:gd name="connsiteX1" fmla="*/ 26314 w 703891"/>
              <a:gd name="connsiteY1" fmla="*/ 0 h 361813"/>
              <a:gd name="connsiteX2" fmla="*/ 677577 w 703891"/>
              <a:gd name="connsiteY2" fmla="*/ 26314 h 361813"/>
              <a:gd name="connsiteX3" fmla="*/ 703891 w 703891"/>
              <a:gd name="connsiteY3" fmla="*/ 361813 h 361813"/>
              <a:gd name="connsiteX4" fmla="*/ 0 w 703891"/>
              <a:gd name="connsiteY4" fmla="*/ 335499 h 361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891" h="361813">
                <a:moveTo>
                  <a:pt x="0" y="335499"/>
                </a:moveTo>
                <a:lnTo>
                  <a:pt x="26314" y="0"/>
                </a:lnTo>
                <a:lnTo>
                  <a:pt x="677577" y="26314"/>
                </a:lnTo>
                <a:lnTo>
                  <a:pt x="703891" y="361813"/>
                </a:lnTo>
                <a:lnTo>
                  <a:pt x="0" y="33549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5512714" y="447332"/>
            <a:ext cx="2657680" cy="835459"/>
          </a:xfrm>
          <a:custGeom>
            <a:avLst/>
            <a:gdLst>
              <a:gd name="connsiteX0" fmla="*/ 2526112 w 2657680"/>
              <a:gd name="connsiteY0" fmla="*/ 835459 h 835459"/>
              <a:gd name="connsiteX1" fmla="*/ 2605053 w 2657680"/>
              <a:gd name="connsiteY1" fmla="*/ 684156 h 835459"/>
              <a:gd name="connsiteX2" fmla="*/ 2657680 w 2657680"/>
              <a:gd name="connsiteY2" fmla="*/ 6579 h 835459"/>
              <a:gd name="connsiteX3" fmla="*/ 0 w 2657680"/>
              <a:gd name="connsiteY3" fmla="*/ 0 h 835459"/>
              <a:gd name="connsiteX4" fmla="*/ 0 w 2657680"/>
              <a:gd name="connsiteY4" fmla="*/ 822303 h 835459"/>
              <a:gd name="connsiteX5" fmla="*/ 2539269 w 2657680"/>
              <a:gd name="connsiteY5" fmla="*/ 815724 h 835459"/>
              <a:gd name="connsiteX6" fmla="*/ 2591896 w 2657680"/>
              <a:gd name="connsiteY6" fmla="*/ 664421 h 835459"/>
              <a:gd name="connsiteX7" fmla="*/ 2526112 w 2657680"/>
              <a:gd name="connsiteY7" fmla="*/ 835459 h 83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57680" h="835459">
                <a:moveTo>
                  <a:pt x="2526112" y="835459"/>
                </a:moveTo>
                <a:lnTo>
                  <a:pt x="2605053" y="684156"/>
                </a:lnTo>
                <a:lnTo>
                  <a:pt x="2657680" y="6579"/>
                </a:lnTo>
                <a:lnTo>
                  <a:pt x="0" y="0"/>
                </a:lnTo>
                <a:lnTo>
                  <a:pt x="0" y="822303"/>
                </a:lnTo>
                <a:lnTo>
                  <a:pt x="2539269" y="815724"/>
                </a:lnTo>
                <a:lnTo>
                  <a:pt x="2591896" y="664421"/>
                </a:lnTo>
                <a:lnTo>
                  <a:pt x="2526112" y="83545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4637784" y="6006095"/>
            <a:ext cx="868351" cy="901243"/>
          </a:xfrm>
          <a:custGeom>
            <a:avLst/>
            <a:gdLst>
              <a:gd name="connsiteX0" fmla="*/ 0 w 868351"/>
              <a:gd name="connsiteY0" fmla="*/ 901243 h 901243"/>
              <a:gd name="connsiteX1" fmla="*/ 861773 w 868351"/>
              <a:gd name="connsiteY1" fmla="*/ 894665 h 901243"/>
              <a:gd name="connsiteX2" fmla="*/ 868351 w 868351"/>
              <a:gd name="connsiteY2" fmla="*/ 0 h 901243"/>
              <a:gd name="connsiteX3" fmla="*/ 26314 w 868351"/>
              <a:gd name="connsiteY3" fmla="*/ 19735 h 901243"/>
              <a:gd name="connsiteX4" fmla="*/ 0 w 868351"/>
              <a:gd name="connsiteY4" fmla="*/ 901243 h 901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351" h="901243">
                <a:moveTo>
                  <a:pt x="0" y="901243"/>
                </a:moveTo>
                <a:lnTo>
                  <a:pt x="861773" y="894665"/>
                </a:lnTo>
                <a:cubicBezTo>
                  <a:pt x="863966" y="596443"/>
                  <a:pt x="866158" y="298222"/>
                  <a:pt x="868351" y="0"/>
                </a:cubicBezTo>
                <a:lnTo>
                  <a:pt x="26314" y="19735"/>
                </a:lnTo>
                <a:lnTo>
                  <a:pt x="0" y="90124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4657519" y="3953629"/>
            <a:ext cx="822303" cy="888086"/>
          </a:xfrm>
          <a:custGeom>
            <a:avLst/>
            <a:gdLst>
              <a:gd name="connsiteX0" fmla="*/ 0 w 822303"/>
              <a:gd name="connsiteY0" fmla="*/ 881508 h 888086"/>
              <a:gd name="connsiteX1" fmla="*/ 802567 w 822303"/>
              <a:gd name="connsiteY1" fmla="*/ 888086 h 888086"/>
              <a:gd name="connsiteX2" fmla="*/ 822303 w 822303"/>
              <a:gd name="connsiteY2" fmla="*/ 13157 h 888086"/>
              <a:gd name="connsiteX3" fmla="*/ 0 w 822303"/>
              <a:gd name="connsiteY3" fmla="*/ 0 h 888086"/>
              <a:gd name="connsiteX4" fmla="*/ 0 w 822303"/>
              <a:gd name="connsiteY4" fmla="*/ 881508 h 88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303" h="888086">
                <a:moveTo>
                  <a:pt x="0" y="881508"/>
                </a:moveTo>
                <a:lnTo>
                  <a:pt x="802567" y="888086"/>
                </a:lnTo>
                <a:lnTo>
                  <a:pt x="822303" y="13157"/>
                </a:lnTo>
                <a:lnTo>
                  <a:pt x="0" y="0"/>
                </a:lnTo>
                <a:lnTo>
                  <a:pt x="0" y="8815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59" y="361494"/>
            <a:ext cx="12253819" cy="903248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447" y="1668885"/>
            <a:ext cx="560881" cy="52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4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118" y="3459514"/>
            <a:ext cx="9443435" cy="6294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4</a:t>
            </a:fld>
            <a:endParaRPr lang="nl-BE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0" y="614143"/>
            <a:ext cx="4737915" cy="2266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378" y="0"/>
            <a:ext cx="10393082" cy="3316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8405" y="3459514"/>
            <a:ext cx="5513055" cy="630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8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none" dirty="0"/>
              <a:t>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E184E0-0BD4-4705-A12B-9B71DDE63301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644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Indoor localization in the </a:t>
            </a:r>
            <a:r>
              <a:rPr lang="en-US" u="none" dirty="0" err="1"/>
              <a:t>Msk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6</a:t>
            </a:fld>
            <a:endParaRPr lang="nl-BE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2"/>
          <a:stretch/>
        </p:blipFill>
        <p:spPr>
          <a:xfrm>
            <a:off x="3400732" y="1818057"/>
            <a:ext cx="10537211" cy="7511390"/>
          </a:xfrm>
        </p:spPr>
      </p:pic>
      <p:sp>
        <p:nvSpPr>
          <p:cNvPr id="5" name="TextBox 4"/>
          <p:cNvSpPr txBox="1"/>
          <p:nvPr/>
        </p:nvSpPr>
        <p:spPr>
          <a:xfrm>
            <a:off x="980829" y="1831220"/>
            <a:ext cx="3047312" cy="612934"/>
          </a:xfrm>
          <a:prstGeom prst="roundRect">
            <a:avLst/>
          </a:prstGeom>
          <a:solidFill>
            <a:srgbClr val="EBF0E7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500" dirty="0"/>
              <a:t>Floor plan MSK</a:t>
            </a:r>
          </a:p>
        </p:txBody>
      </p:sp>
    </p:spTree>
    <p:extLst>
      <p:ext uri="{BB962C8B-B14F-4D97-AF65-F5344CB8AC3E}">
        <p14:creationId xmlns:p14="http://schemas.microsoft.com/office/powerpoint/2010/main" val="292487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Recognition based indoor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7</a:t>
            </a:fld>
            <a:endParaRPr lang="nl-BE" noProof="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3" y="1257706"/>
            <a:ext cx="7059146" cy="3970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313" y="5402729"/>
            <a:ext cx="830146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Artworks are easily recognizable landmarks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9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Recognition based indoor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8</a:t>
            </a:fld>
            <a:endParaRPr lang="nl-BE" noProof="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3" y="1257706"/>
            <a:ext cx="7059146" cy="397077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123765" y="2474260"/>
            <a:ext cx="818775" cy="1075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8730" y="5486464"/>
            <a:ext cx="690282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Detect paintings from video frames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71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/>
              <a:t>Recognition based indoor localization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84E0-0BD4-4705-A12B-9B71DDE63301}" type="slidenum">
              <a:rPr lang="nl-BE" noProof="0" smtClean="0"/>
              <a:t>9</a:t>
            </a:fld>
            <a:endParaRPr lang="nl-BE" noProof="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3" y="1257706"/>
            <a:ext cx="7059146" cy="39707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4086" y="7487693"/>
            <a:ext cx="3057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/>
              <a:t>Eros -</a:t>
            </a:r>
          </a:p>
          <a:p>
            <a:pPr>
              <a:lnSpc>
                <a:spcPct val="120000"/>
              </a:lnSpc>
            </a:pPr>
            <a:r>
              <a:rPr lang="en-US" sz="2500" dirty="0"/>
              <a:t>Joseph </a:t>
            </a:r>
            <a:r>
              <a:rPr lang="en-US" sz="2500" dirty="0" err="1"/>
              <a:t>Paelinck</a:t>
            </a:r>
            <a:endParaRPr lang="en-US" sz="25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86" y="6122106"/>
            <a:ext cx="1905000" cy="23812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123765" y="2474260"/>
            <a:ext cx="818775" cy="10757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2"/>
            <a:endCxn id="22" idx="0"/>
          </p:cNvCxnSpPr>
          <p:nvPr/>
        </p:nvCxnSpPr>
        <p:spPr>
          <a:xfrm flipH="1">
            <a:off x="3941586" y="3550024"/>
            <a:ext cx="591567" cy="2572082"/>
          </a:xfrm>
          <a:prstGeom prst="straightConnector1">
            <a:avLst/>
          </a:prstGeom>
          <a:ln w="76200">
            <a:solidFill>
              <a:srgbClr val="FF0000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9086" y="8579392"/>
            <a:ext cx="6902823" cy="62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Match painting with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0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niversiteit Ge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1E64C8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1E64C8"/>
          </a:solidFill>
          <a:headEnd type="triangle" w="lg" len="lg"/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5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79CE8510-DDA0-4D1F-B9A9-7A4D103792E3}" vid="{13DB3022-BFA8-467D-A6AC-604F5DC6A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UGENT_IPI_EN</Template>
  <TotalTime>490</TotalTime>
  <Words>567</Words>
  <Application>Microsoft Office PowerPoint</Application>
  <PresentationFormat>Custom</PresentationFormat>
  <Paragraphs>139</Paragraphs>
  <Slides>33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Computer vision Project</vt:lpstr>
      <vt:lpstr>PowerPoint Presentation</vt:lpstr>
      <vt:lpstr>PowerPoint Presentation</vt:lpstr>
      <vt:lpstr>The project</vt:lpstr>
      <vt:lpstr>Indoor localization in the Msk</vt:lpstr>
      <vt:lpstr>Recognition based indoor localization</vt:lpstr>
      <vt:lpstr>Recognition based indoor localization</vt:lpstr>
      <vt:lpstr>Recognition based indoor localization</vt:lpstr>
      <vt:lpstr>Recognition based indoor localization</vt:lpstr>
      <vt:lpstr>Assignment</vt:lpstr>
      <vt:lpstr>Project assignment</vt:lpstr>
      <vt:lpstr>practicalities</vt:lpstr>
      <vt:lpstr>Deliverables and deadlines</vt:lpstr>
      <vt:lpstr>Supervision</vt:lpstr>
      <vt:lpstr>Dataset</vt:lpstr>
      <vt:lpstr>Dataset</vt:lpstr>
      <vt:lpstr>Assignments</vt:lpstr>
      <vt:lpstr>Assignment 1</vt:lpstr>
      <vt:lpstr>Painting detection</vt:lpstr>
      <vt:lpstr>Painting detection</vt:lpstr>
      <vt:lpstr>Painting Detection</vt:lpstr>
      <vt:lpstr>Assignment 2</vt:lpstr>
      <vt:lpstr>Matching</vt:lpstr>
      <vt:lpstr>matching</vt:lpstr>
      <vt:lpstr>Matching</vt:lpstr>
      <vt:lpstr>Assignment 3</vt:lpstr>
      <vt:lpstr>localization</vt:lpstr>
      <vt:lpstr>Assignment 4</vt:lpstr>
      <vt:lpstr>demo</vt:lpstr>
      <vt:lpstr>Demo</vt:lpstr>
      <vt:lpstr>Good Luck!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sroegier</dc:creator>
  <cp:lastModifiedBy>David Van Hamme (imec-UGent)</cp:lastModifiedBy>
  <cp:revision>45</cp:revision>
  <dcterms:created xsi:type="dcterms:W3CDTF">2020-03-30T12:51:04Z</dcterms:created>
  <dcterms:modified xsi:type="dcterms:W3CDTF">2021-03-22T09:52:30Z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censed to">
    <vt:lpwstr>Ghent University</vt:lpwstr>
  </property>
  <property fmtid="{D5CDD505-2E9C-101B-9397-08002B2CF9AE}" pid="3" name="Version">
    <vt:lpwstr>1.0</vt:lpwstr>
  </property>
  <property fmtid="{D5CDD505-2E9C-101B-9397-08002B2CF9AE}" pid="4" name="Date">
    <vt:filetime>2016-09-20T22:00:00Z</vt:filetime>
  </property>
  <property fmtid="{D5CDD505-2E9C-101B-9397-08002B2CF9AE}" pid="5" name="Build">
    <vt:i4>13</vt:i4>
  </property>
  <property fmtid="{D5CDD505-2E9C-101B-9397-08002B2CF9AE}" pid="6" name="Cmt 1">
    <vt:lpwstr>create</vt:lpwstr>
  </property>
  <property fmtid="{D5CDD505-2E9C-101B-9397-08002B2CF9AE}" pid="7" name="Cmt 2">
    <vt:lpwstr>1st draft</vt:lpwstr>
  </property>
  <property fmtid="{D5CDD505-2E9C-101B-9397-08002B2CF9AE}" pid="8" name="Cmt 3">
    <vt:lpwstr>Corporate splitt off</vt:lpwstr>
  </property>
  <property fmtid="{D5CDD505-2E9C-101B-9397-08002B2CF9AE}" pid="9" name="Cmt 4">
    <vt:lpwstr>2nd draft</vt:lpwstr>
  </property>
  <property fmtid="{D5CDD505-2E9C-101B-9397-08002B2CF9AE}" pid="10" name="Cmt 5">
    <vt:lpwstr>set text box and shape defaults</vt:lpwstr>
  </property>
  <property fmtid="{D5CDD505-2E9C-101B-9397-08002B2CF9AE}" pid="11" name="Cmt 6">
    <vt:lpwstr>end slide text acc. to letter</vt:lpwstr>
  </property>
  <property fmtid="{D5CDD505-2E9C-101B-9397-08002B2CF9AE}" pid="12" name="Cmt 7">
    <vt:lpwstr>logo opening slide sharpened</vt:lpwstr>
  </property>
  <property fmtid="{D5CDD505-2E9C-101B-9397-08002B2CF9AE}" pid="13" name="Cmt 8-9">
    <vt:lpwstr>comments 19-9-2016</vt:lpwstr>
  </property>
  <property fmtid="{D5CDD505-2E9C-101B-9397-08002B2CF9AE}" pid="14" name="Cmt 10">
    <vt:lpwstr>social media data redesigned</vt:lpwstr>
  </property>
  <property fmtid="{D5CDD505-2E9C-101B-9397-08002B2CF9AE}" pid="15" name="Cmt 11">
    <vt:lpwstr>Title Slide renamed to TitleSlide</vt:lpwstr>
  </property>
  <property fmtid="{D5CDD505-2E9C-101B-9397-08002B2CF9AE}" pid="16" name="Cmt 12">
    <vt:lpwstr>Title and text size</vt:lpwstr>
  </property>
  <property fmtid="{D5CDD505-2E9C-101B-9397-08002B2CF9AE}" pid="17" name="Cmt 13">
    <vt:lpwstr>socmed pictos &gt; normal view</vt:lpwstr>
  </property>
  <property fmtid="{D5CDD505-2E9C-101B-9397-08002B2CF9AE}" pid="18" name="MSIP_Label_9d03968c-5327-4aba-8636-aa523978c147_Enabled">
    <vt:lpwstr>true</vt:lpwstr>
  </property>
  <property fmtid="{D5CDD505-2E9C-101B-9397-08002B2CF9AE}" pid="19" name="MSIP_Label_9d03968c-5327-4aba-8636-aa523978c147_SetDate">
    <vt:lpwstr>2021-03-22T09:03:05Z</vt:lpwstr>
  </property>
  <property fmtid="{D5CDD505-2E9C-101B-9397-08002B2CF9AE}" pid="20" name="MSIP_Label_9d03968c-5327-4aba-8636-aa523978c147_Method">
    <vt:lpwstr>Privileged</vt:lpwstr>
  </property>
  <property fmtid="{D5CDD505-2E9C-101B-9397-08002B2CF9AE}" pid="21" name="MSIP_Label_9d03968c-5327-4aba-8636-aa523978c147_Name">
    <vt:lpwstr>Restricted - General - Unmarked</vt:lpwstr>
  </property>
  <property fmtid="{D5CDD505-2E9C-101B-9397-08002B2CF9AE}" pid="22" name="MSIP_Label_9d03968c-5327-4aba-8636-aa523978c147_SiteId">
    <vt:lpwstr>a72d5a72-25ee-40f0-9bd1-067cb5b770d4</vt:lpwstr>
  </property>
  <property fmtid="{D5CDD505-2E9C-101B-9397-08002B2CF9AE}" pid="23" name="MSIP_Label_9d03968c-5327-4aba-8636-aa523978c147_ActionId">
    <vt:lpwstr>bb85e307-a6fa-44be-ad5d-2ac4ec490016</vt:lpwstr>
  </property>
  <property fmtid="{D5CDD505-2E9C-101B-9397-08002B2CF9AE}" pid="24" name="MSIP_Label_9d03968c-5327-4aba-8636-aa523978c147_ContentBits">
    <vt:lpwstr>0</vt:lpwstr>
  </property>
</Properties>
</file>